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7" r:id="rId5"/>
    <p:sldId id="276" r:id="rId6"/>
    <p:sldId id="289" r:id="rId7"/>
    <p:sldId id="286" r:id="rId8"/>
    <p:sldId id="291" r:id="rId9"/>
    <p:sldId id="290" r:id="rId10"/>
    <p:sldId id="287"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F47"/>
    <a:srgbClr val="292E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14" autoAdjust="0"/>
    <p:restoredTop sz="96327"/>
  </p:normalViewPr>
  <p:slideViewPr>
    <p:cSldViewPr snapToGrid="0">
      <p:cViewPr varScale="1">
        <p:scale>
          <a:sx n="55" d="100"/>
          <a:sy n="55" d="100"/>
        </p:scale>
        <p:origin x="9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E4211E2-99BF-4258-908B-49A27E801B0A}" type="datetimeFigureOut">
              <a:rPr lang="en-US" smtClean="0"/>
              <a:t>2/17/2026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1098A19-02CB-4D93-A385-E96163DBC552}" type="slidenum">
              <a:rPr lang="en-US" smtClean="0"/>
              <a:t>‹#›</a:t>
            </a:fld>
            <a:endParaRPr lang="en-US"/>
          </a:p>
        </p:txBody>
      </p:sp>
    </p:spTree>
    <p:extLst>
      <p:ext uri="{BB962C8B-B14F-4D97-AF65-F5344CB8AC3E}">
        <p14:creationId xmlns:p14="http://schemas.microsoft.com/office/powerpoint/2010/main" val="162483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8EA3C1-2D66-4223-A1EE-B9EE28E16C57}" type="datetimeFigureOut">
              <a:rPr lang="en-US" smtClean="0"/>
              <a:t>2/17/2026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8C7F99-EB0E-407B-8FEC-5ED25433C62D}" type="slidenum">
              <a:rPr lang="en-US" smtClean="0"/>
              <a:t>‹#›</a:t>
            </a:fld>
            <a:endParaRPr lang="en-US"/>
          </a:p>
        </p:txBody>
      </p:sp>
    </p:spTree>
    <p:extLst>
      <p:ext uri="{BB962C8B-B14F-4D97-AF65-F5344CB8AC3E}">
        <p14:creationId xmlns:p14="http://schemas.microsoft.com/office/powerpoint/2010/main" val="1246646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46AA-B27B-1A06-A574-799E59A1E6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41D9F5-F63F-8377-AF4D-FDDA7A2E5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4E5D95-66EF-7A38-BA32-CA4A2FE7E51F}"/>
              </a:ext>
            </a:extLst>
          </p:cNvPr>
          <p:cNvSpPr>
            <a:spLocks noGrp="1"/>
          </p:cNvSpPr>
          <p:nvPr>
            <p:ph type="dt" sz="half" idx="10"/>
          </p:nvPr>
        </p:nvSpPr>
        <p:spPr/>
        <p:txBody>
          <a:bodyPr/>
          <a:lstStyle/>
          <a:p>
            <a:fld id="{8628DBA6-2560-0045-BC52-2D5AC8CA6A28}" type="datetimeFigureOut">
              <a:rPr lang="en-US" smtClean="0"/>
              <a:t>2/17/2026</a:t>
            </a:fld>
            <a:endParaRPr lang="en-US"/>
          </a:p>
        </p:txBody>
      </p:sp>
      <p:sp>
        <p:nvSpPr>
          <p:cNvPr id="5" name="Footer Placeholder 4">
            <a:extLst>
              <a:ext uri="{FF2B5EF4-FFF2-40B4-BE49-F238E27FC236}">
                <a16:creationId xmlns:a16="http://schemas.microsoft.com/office/drawing/2014/main" id="{0F9B67AA-1DF7-3D72-FB5A-729125750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A4C1B4-4333-9719-1D15-7EB7F0C7904C}"/>
              </a:ext>
            </a:extLst>
          </p:cNvPr>
          <p:cNvSpPr>
            <a:spLocks noGrp="1"/>
          </p:cNvSpPr>
          <p:nvPr>
            <p:ph type="sldNum" sz="quarter" idx="12"/>
          </p:nvPr>
        </p:nvSpPr>
        <p:spPr/>
        <p:txBody>
          <a:bodyPr/>
          <a:lstStyle/>
          <a:p>
            <a:fld id="{9D3506D7-F140-F449-A26E-3E07E8BE5636}" type="slidenum">
              <a:rPr lang="en-US" smtClean="0"/>
              <a:t>‹#›</a:t>
            </a:fld>
            <a:endParaRPr lang="en-US"/>
          </a:p>
        </p:txBody>
      </p:sp>
    </p:spTree>
    <p:extLst>
      <p:ext uri="{BB962C8B-B14F-4D97-AF65-F5344CB8AC3E}">
        <p14:creationId xmlns:p14="http://schemas.microsoft.com/office/powerpoint/2010/main" val="381439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07F6-6CE6-F45C-DEB0-9AC4EF1EB8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920A8A-860D-51DB-256A-28C853A38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CE37C-1C5B-289D-B979-D02183480A85}"/>
              </a:ext>
            </a:extLst>
          </p:cNvPr>
          <p:cNvSpPr>
            <a:spLocks noGrp="1"/>
          </p:cNvSpPr>
          <p:nvPr>
            <p:ph type="dt" sz="half" idx="10"/>
          </p:nvPr>
        </p:nvSpPr>
        <p:spPr/>
        <p:txBody>
          <a:bodyPr/>
          <a:lstStyle/>
          <a:p>
            <a:fld id="{8628DBA6-2560-0045-BC52-2D5AC8CA6A28}" type="datetimeFigureOut">
              <a:rPr lang="en-US" smtClean="0"/>
              <a:t>2/17/2026</a:t>
            </a:fld>
            <a:endParaRPr lang="en-US"/>
          </a:p>
        </p:txBody>
      </p:sp>
      <p:sp>
        <p:nvSpPr>
          <p:cNvPr id="5" name="Footer Placeholder 4">
            <a:extLst>
              <a:ext uri="{FF2B5EF4-FFF2-40B4-BE49-F238E27FC236}">
                <a16:creationId xmlns:a16="http://schemas.microsoft.com/office/drawing/2014/main" id="{5FBCF671-DC99-5B87-46B0-660FBACD5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75984-2BE1-B31B-6B4F-B3D07AEBE200}"/>
              </a:ext>
            </a:extLst>
          </p:cNvPr>
          <p:cNvSpPr>
            <a:spLocks noGrp="1"/>
          </p:cNvSpPr>
          <p:nvPr>
            <p:ph type="sldNum" sz="quarter" idx="12"/>
          </p:nvPr>
        </p:nvSpPr>
        <p:spPr/>
        <p:txBody>
          <a:bodyPr/>
          <a:lstStyle/>
          <a:p>
            <a:fld id="{9D3506D7-F140-F449-A26E-3E07E8BE5636}" type="slidenum">
              <a:rPr lang="en-US" smtClean="0"/>
              <a:t>‹#›</a:t>
            </a:fld>
            <a:endParaRPr lang="en-US"/>
          </a:p>
        </p:txBody>
      </p:sp>
    </p:spTree>
    <p:extLst>
      <p:ext uri="{BB962C8B-B14F-4D97-AF65-F5344CB8AC3E}">
        <p14:creationId xmlns:p14="http://schemas.microsoft.com/office/powerpoint/2010/main" val="278009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3DE2E-C31B-CA31-981D-54D7E6A67B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32F48E-F3D2-2509-EBD4-03F18DA218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4FA111-A8ED-ED2E-6980-88525AFCAF7F}"/>
              </a:ext>
            </a:extLst>
          </p:cNvPr>
          <p:cNvSpPr>
            <a:spLocks noGrp="1"/>
          </p:cNvSpPr>
          <p:nvPr>
            <p:ph type="dt" sz="half" idx="10"/>
          </p:nvPr>
        </p:nvSpPr>
        <p:spPr/>
        <p:txBody>
          <a:bodyPr/>
          <a:lstStyle/>
          <a:p>
            <a:fld id="{8628DBA6-2560-0045-BC52-2D5AC8CA6A28}" type="datetimeFigureOut">
              <a:rPr lang="en-US" smtClean="0"/>
              <a:t>2/17/2026</a:t>
            </a:fld>
            <a:endParaRPr lang="en-US"/>
          </a:p>
        </p:txBody>
      </p:sp>
      <p:sp>
        <p:nvSpPr>
          <p:cNvPr id="5" name="Footer Placeholder 4">
            <a:extLst>
              <a:ext uri="{FF2B5EF4-FFF2-40B4-BE49-F238E27FC236}">
                <a16:creationId xmlns:a16="http://schemas.microsoft.com/office/drawing/2014/main" id="{C8EEEEA5-0869-828E-AA99-F664CCD67A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3E581-7B62-9FAF-D6EC-C4CB57A1A7ED}"/>
              </a:ext>
            </a:extLst>
          </p:cNvPr>
          <p:cNvSpPr>
            <a:spLocks noGrp="1"/>
          </p:cNvSpPr>
          <p:nvPr>
            <p:ph type="sldNum" sz="quarter" idx="12"/>
          </p:nvPr>
        </p:nvSpPr>
        <p:spPr/>
        <p:txBody>
          <a:bodyPr/>
          <a:lstStyle/>
          <a:p>
            <a:fld id="{9D3506D7-F140-F449-A26E-3E07E8BE5636}" type="slidenum">
              <a:rPr lang="en-US" smtClean="0"/>
              <a:t>‹#›</a:t>
            </a:fld>
            <a:endParaRPr lang="en-US"/>
          </a:p>
        </p:txBody>
      </p:sp>
    </p:spTree>
    <p:extLst>
      <p:ext uri="{BB962C8B-B14F-4D97-AF65-F5344CB8AC3E}">
        <p14:creationId xmlns:p14="http://schemas.microsoft.com/office/powerpoint/2010/main" val="129040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5EC4D-ACF1-2299-5F29-8D87E07734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4221C0-E278-BD6A-3BE4-AFEF9D2536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F8889-5A1B-6739-AFB5-B5FB52A264DB}"/>
              </a:ext>
            </a:extLst>
          </p:cNvPr>
          <p:cNvSpPr>
            <a:spLocks noGrp="1"/>
          </p:cNvSpPr>
          <p:nvPr>
            <p:ph type="dt" sz="half" idx="10"/>
          </p:nvPr>
        </p:nvSpPr>
        <p:spPr/>
        <p:txBody>
          <a:bodyPr/>
          <a:lstStyle/>
          <a:p>
            <a:fld id="{8628DBA6-2560-0045-BC52-2D5AC8CA6A28}" type="datetimeFigureOut">
              <a:rPr lang="en-US" smtClean="0"/>
              <a:t>2/17/2026</a:t>
            </a:fld>
            <a:endParaRPr lang="en-US"/>
          </a:p>
        </p:txBody>
      </p:sp>
      <p:sp>
        <p:nvSpPr>
          <p:cNvPr id="5" name="Footer Placeholder 4">
            <a:extLst>
              <a:ext uri="{FF2B5EF4-FFF2-40B4-BE49-F238E27FC236}">
                <a16:creationId xmlns:a16="http://schemas.microsoft.com/office/drawing/2014/main" id="{F1D44839-548A-444D-002B-C42350FA8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44CB7-FB4D-08C9-3394-5022F9932730}"/>
              </a:ext>
            </a:extLst>
          </p:cNvPr>
          <p:cNvSpPr>
            <a:spLocks noGrp="1"/>
          </p:cNvSpPr>
          <p:nvPr>
            <p:ph type="sldNum" sz="quarter" idx="12"/>
          </p:nvPr>
        </p:nvSpPr>
        <p:spPr/>
        <p:txBody>
          <a:bodyPr/>
          <a:lstStyle/>
          <a:p>
            <a:fld id="{9D3506D7-F140-F449-A26E-3E07E8BE5636}" type="slidenum">
              <a:rPr lang="en-US" smtClean="0"/>
              <a:t>‹#›</a:t>
            </a:fld>
            <a:endParaRPr lang="en-US"/>
          </a:p>
        </p:txBody>
      </p:sp>
    </p:spTree>
    <p:extLst>
      <p:ext uri="{BB962C8B-B14F-4D97-AF65-F5344CB8AC3E}">
        <p14:creationId xmlns:p14="http://schemas.microsoft.com/office/powerpoint/2010/main" val="147988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E9CC-300D-2D23-74D5-85E10E6726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6DD97F-F964-D06E-6605-13326F9CD3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24391F-CA11-DDD9-F7B8-26501403F906}"/>
              </a:ext>
            </a:extLst>
          </p:cNvPr>
          <p:cNvSpPr>
            <a:spLocks noGrp="1"/>
          </p:cNvSpPr>
          <p:nvPr>
            <p:ph type="dt" sz="half" idx="10"/>
          </p:nvPr>
        </p:nvSpPr>
        <p:spPr/>
        <p:txBody>
          <a:bodyPr/>
          <a:lstStyle/>
          <a:p>
            <a:fld id="{8628DBA6-2560-0045-BC52-2D5AC8CA6A28}" type="datetimeFigureOut">
              <a:rPr lang="en-US" smtClean="0"/>
              <a:t>2/17/2026</a:t>
            </a:fld>
            <a:endParaRPr lang="en-US"/>
          </a:p>
        </p:txBody>
      </p:sp>
      <p:sp>
        <p:nvSpPr>
          <p:cNvPr id="5" name="Footer Placeholder 4">
            <a:extLst>
              <a:ext uri="{FF2B5EF4-FFF2-40B4-BE49-F238E27FC236}">
                <a16:creationId xmlns:a16="http://schemas.microsoft.com/office/drawing/2014/main" id="{5091F588-7537-1B74-DD42-ACB99B868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D0A5B-2C6C-C8A0-0FC5-CBA0962308BE}"/>
              </a:ext>
            </a:extLst>
          </p:cNvPr>
          <p:cNvSpPr>
            <a:spLocks noGrp="1"/>
          </p:cNvSpPr>
          <p:nvPr>
            <p:ph type="sldNum" sz="quarter" idx="12"/>
          </p:nvPr>
        </p:nvSpPr>
        <p:spPr/>
        <p:txBody>
          <a:bodyPr/>
          <a:lstStyle/>
          <a:p>
            <a:fld id="{9D3506D7-F140-F449-A26E-3E07E8BE5636}" type="slidenum">
              <a:rPr lang="en-US" smtClean="0"/>
              <a:t>‹#›</a:t>
            </a:fld>
            <a:endParaRPr lang="en-US"/>
          </a:p>
        </p:txBody>
      </p:sp>
    </p:spTree>
    <p:extLst>
      <p:ext uri="{BB962C8B-B14F-4D97-AF65-F5344CB8AC3E}">
        <p14:creationId xmlns:p14="http://schemas.microsoft.com/office/powerpoint/2010/main" val="314199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D2F5-B6B3-4B01-1B48-909800206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DA8B14-4E27-7A59-7076-E9BF57EC9E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B42C8B-A3DD-6E86-447C-AFCE6F70D8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DAD91F-2CB9-7DAB-7165-813A04636DC3}"/>
              </a:ext>
            </a:extLst>
          </p:cNvPr>
          <p:cNvSpPr>
            <a:spLocks noGrp="1"/>
          </p:cNvSpPr>
          <p:nvPr>
            <p:ph type="dt" sz="half" idx="10"/>
          </p:nvPr>
        </p:nvSpPr>
        <p:spPr/>
        <p:txBody>
          <a:bodyPr/>
          <a:lstStyle/>
          <a:p>
            <a:fld id="{8628DBA6-2560-0045-BC52-2D5AC8CA6A28}" type="datetimeFigureOut">
              <a:rPr lang="en-US" smtClean="0"/>
              <a:t>2/17/2026</a:t>
            </a:fld>
            <a:endParaRPr lang="en-US"/>
          </a:p>
        </p:txBody>
      </p:sp>
      <p:sp>
        <p:nvSpPr>
          <p:cNvPr id="6" name="Footer Placeholder 5">
            <a:extLst>
              <a:ext uri="{FF2B5EF4-FFF2-40B4-BE49-F238E27FC236}">
                <a16:creationId xmlns:a16="http://schemas.microsoft.com/office/drawing/2014/main" id="{FF3FB4D2-5D75-9B6C-A056-E4A90589C1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6FAE0-9E7F-80F1-D1FB-6E0437831554}"/>
              </a:ext>
            </a:extLst>
          </p:cNvPr>
          <p:cNvSpPr>
            <a:spLocks noGrp="1"/>
          </p:cNvSpPr>
          <p:nvPr>
            <p:ph type="sldNum" sz="quarter" idx="12"/>
          </p:nvPr>
        </p:nvSpPr>
        <p:spPr/>
        <p:txBody>
          <a:bodyPr/>
          <a:lstStyle/>
          <a:p>
            <a:fld id="{9D3506D7-F140-F449-A26E-3E07E8BE5636}" type="slidenum">
              <a:rPr lang="en-US" smtClean="0"/>
              <a:t>‹#›</a:t>
            </a:fld>
            <a:endParaRPr lang="en-US"/>
          </a:p>
        </p:txBody>
      </p:sp>
    </p:spTree>
    <p:extLst>
      <p:ext uri="{BB962C8B-B14F-4D97-AF65-F5344CB8AC3E}">
        <p14:creationId xmlns:p14="http://schemas.microsoft.com/office/powerpoint/2010/main" val="335855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F4BD8-CAE2-E0EC-EC64-E9EDB20F83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366F35-C6E2-AF02-3FD4-65BC81D061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13F9E3-073B-500C-54CD-E9106E8215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CADB65-28C3-52C7-DC48-44B2D1348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D396BC-0D86-32BD-98E8-DA553B4E9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E11951-54A8-FC2A-6286-22D1BCF5E0E1}"/>
              </a:ext>
            </a:extLst>
          </p:cNvPr>
          <p:cNvSpPr>
            <a:spLocks noGrp="1"/>
          </p:cNvSpPr>
          <p:nvPr>
            <p:ph type="dt" sz="half" idx="10"/>
          </p:nvPr>
        </p:nvSpPr>
        <p:spPr/>
        <p:txBody>
          <a:bodyPr/>
          <a:lstStyle/>
          <a:p>
            <a:fld id="{8628DBA6-2560-0045-BC52-2D5AC8CA6A28}" type="datetimeFigureOut">
              <a:rPr lang="en-US" smtClean="0"/>
              <a:t>2/17/2026</a:t>
            </a:fld>
            <a:endParaRPr lang="en-US"/>
          </a:p>
        </p:txBody>
      </p:sp>
      <p:sp>
        <p:nvSpPr>
          <p:cNvPr id="8" name="Footer Placeholder 7">
            <a:extLst>
              <a:ext uri="{FF2B5EF4-FFF2-40B4-BE49-F238E27FC236}">
                <a16:creationId xmlns:a16="http://schemas.microsoft.com/office/drawing/2014/main" id="{02494BC7-7612-9463-069E-2BDF5FA2FE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DC9E8D-5A92-CE69-9576-182AE05407DB}"/>
              </a:ext>
            </a:extLst>
          </p:cNvPr>
          <p:cNvSpPr>
            <a:spLocks noGrp="1"/>
          </p:cNvSpPr>
          <p:nvPr>
            <p:ph type="sldNum" sz="quarter" idx="12"/>
          </p:nvPr>
        </p:nvSpPr>
        <p:spPr/>
        <p:txBody>
          <a:bodyPr/>
          <a:lstStyle/>
          <a:p>
            <a:fld id="{9D3506D7-F140-F449-A26E-3E07E8BE5636}" type="slidenum">
              <a:rPr lang="en-US" smtClean="0"/>
              <a:t>‹#›</a:t>
            </a:fld>
            <a:endParaRPr lang="en-US"/>
          </a:p>
        </p:txBody>
      </p:sp>
    </p:spTree>
    <p:extLst>
      <p:ext uri="{BB962C8B-B14F-4D97-AF65-F5344CB8AC3E}">
        <p14:creationId xmlns:p14="http://schemas.microsoft.com/office/powerpoint/2010/main" val="197588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9D164-87F8-9FC3-A886-D64522160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D6CAC6-1D4E-6D72-472D-952CDEAC4F0F}"/>
              </a:ext>
            </a:extLst>
          </p:cNvPr>
          <p:cNvSpPr>
            <a:spLocks noGrp="1"/>
          </p:cNvSpPr>
          <p:nvPr>
            <p:ph type="dt" sz="half" idx="10"/>
          </p:nvPr>
        </p:nvSpPr>
        <p:spPr/>
        <p:txBody>
          <a:bodyPr/>
          <a:lstStyle/>
          <a:p>
            <a:fld id="{8628DBA6-2560-0045-BC52-2D5AC8CA6A28}" type="datetimeFigureOut">
              <a:rPr lang="en-US" smtClean="0"/>
              <a:t>2/17/2026</a:t>
            </a:fld>
            <a:endParaRPr lang="en-US"/>
          </a:p>
        </p:txBody>
      </p:sp>
      <p:sp>
        <p:nvSpPr>
          <p:cNvPr id="4" name="Footer Placeholder 3">
            <a:extLst>
              <a:ext uri="{FF2B5EF4-FFF2-40B4-BE49-F238E27FC236}">
                <a16:creationId xmlns:a16="http://schemas.microsoft.com/office/drawing/2014/main" id="{F8181E93-02F2-9A9F-E5A2-301EE66735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D07066-83BC-A63B-6E8F-6AAC2F77642F}"/>
              </a:ext>
            </a:extLst>
          </p:cNvPr>
          <p:cNvSpPr>
            <a:spLocks noGrp="1"/>
          </p:cNvSpPr>
          <p:nvPr>
            <p:ph type="sldNum" sz="quarter" idx="12"/>
          </p:nvPr>
        </p:nvSpPr>
        <p:spPr/>
        <p:txBody>
          <a:bodyPr/>
          <a:lstStyle/>
          <a:p>
            <a:fld id="{9D3506D7-F140-F449-A26E-3E07E8BE5636}" type="slidenum">
              <a:rPr lang="en-US" smtClean="0"/>
              <a:t>‹#›</a:t>
            </a:fld>
            <a:endParaRPr lang="en-US"/>
          </a:p>
        </p:txBody>
      </p:sp>
    </p:spTree>
    <p:extLst>
      <p:ext uri="{BB962C8B-B14F-4D97-AF65-F5344CB8AC3E}">
        <p14:creationId xmlns:p14="http://schemas.microsoft.com/office/powerpoint/2010/main" val="81682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55BB8-08A3-C276-76AD-31BE3397B88E}"/>
              </a:ext>
            </a:extLst>
          </p:cNvPr>
          <p:cNvSpPr>
            <a:spLocks noGrp="1"/>
          </p:cNvSpPr>
          <p:nvPr>
            <p:ph type="dt" sz="half" idx="10"/>
          </p:nvPr>
        </p:nvSpPr>
        <p:spPr/>
        <p:txBody>
          <a:bodyPr/>
          <a:lstStyle/>
          <a:p>
            <a:fld id="{8628DBA6-2560-0045-BC52-2D5AC8CA6A28}" type="datetimeFigureOut">
              <a:rPr lang="en-US" smtClean="0"/>
              <a:t>2/17/2026</a:t>
            </a:fld>
            <a:endParaRPr lang="en-US"/>
          </a:p>
        </p:txBody>
      </p:sp>
      <p:sp>
        <p:nvSpPr>
          <p:cNvPr id="3" name="Footer Placeholder 2">
            <a:extLst>
              <a:ext uri="{FF2B5EF4-FFF2-40B4-BE49-F238E27FC236}">
                <a16:creationId xmlns:a16="http://schemas.microsoft.com/office/drawing/2014/main" id="{7D7FB890-B7FC-2F70-0DE7-E8C86DA6E5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7CDD11-31B5-4A26-8C60-17BE3C5B8340}"/>
              </a:ext>
            </a:extLst>
          </p:cNvPr>
          <p:cNvSpPr>
            <a:spLocks noGrp="1"/>
          </p:cNvSpPr>
          <p:nvPr>
            <p:ph type="sldNum" sz="quarter" idx="12"/>
          </p:nvPr>
        </p:nvSpPr>
        <p:spPr/>
        <p:txBody>
          <a:bodyPr/>
          <a:lstStyle/>
          <a:p>
            <a:fld id="{9D3506D7-F140-F449-A26E-3E07E8BE5636}" type="slidenum">
              <a:rPr lang="en-US" smtClean="0"/>
              <a:t>‹#›</a:t>
            </a:fld>
            <a:endParaRPr lang="en-US"/>
          </a:p>
        </p:txBody>
      </p:sp>
    </p:spTree>
    <p:extLst>
      <p:ext uri="{BB962C8B-B14F-4D97-AF65-F5344CB8AC3E}">
        <p14:creationId xmlns:p14="http://schemas.microsoft.com/office/powerpoint/2010/main" val="298238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E06C-460E-8643-F07B-067DEF0E2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607A29-39CA-7AB0-219B-D4752799E4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91EA7E-6F41-4EC6-261B-2FED4A1C8A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595D5B-36BD-9CF2-1BFA-E8E73F0711C4}"/>
              </a:ext>
            </a:extLst>
          </p:cNvPr>
          <p:cNvSpPr>
            <a:spLocks noGrp="1"/>
          </p:cNvSpPr>
          <p:nvPr>
            <p:ph type="dt" sz="half" idx="10"/>
          </p:nvPr>
        </p:nvSpPr>
        <p:spPr/>
        <p:txBody>
          <a:bodyPr/>
          <a:lstStyle/>
          <a:p>
            <a:fld id="{8628DBA6-2560-0045-BC52-2D5AC8CA6A28}" type="datetimeFigureOut">
              <a:rPr lang="en-US" smtClean="0"/>
              <a:t>2/17/2026</a:t>
            </a:fld>
            <a:endParaRPr lang="en-US"/>
          </a:p>
        </p:txBody>
      </p:sp>
      <p:sp>
        <p:nvSpPr>
          <p:cNvPr id="6" name="Footer Placeholder 5">
            <a:extLst>
              <a:ext uri="{FF2B5EF4-FFF2-40B4-BE49-F238E27FC236}">
                <a16:creationId xmlns:a16="http://schemas.microsoft.com/office/drawing/2014/main" id="{B8F7F787-E140-4ADD-B422-02686DC002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649-CD7F-5DA0-7176-21CD2F3962EB}"/>
              </a:ext>
            </a:extLst>
          </p:cNvPr>
          <p:cNvSpPr>
            <a:spLocks noGrp="1"/>
          </p:cNvSpPr>
          <p:nvPr>
            <p:ph type="sldNum" sz="quarter" idx="12"/>
          </p:nvPr>
        </p:nvSpPr>
        <p:spPr/>
        <p:txBody>
          <a:bodyPr/>
          <a:lstStyle/>
          <a:p>
            <a:fld id="{9D3506D7-F140-F449-A26E-3E07E8BE5636}" type="slidenum">
              <a:rPr lang="en-US" smtClean="0"/>
              <a:t>‹#›</a:t>
            </a:fld>
            <a:endParaRPr lang="en-US"/>
          </a:p>
        </p:txBody>
      </p:sp>
    </p:spTree>
    <p:extLst>
      <p:ext uri="{BB962C8B-B14F-4D97-AF65-F5344CB8AC3E}">
        <p14:creationId xmlns:p14="http://schemas.microsoft.com/office/powerpoint/2010/main" val="1610795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DFD06-94D4-64F6-D490-79370D944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F14CC8-0EEA-1D47-B252-D704753EB1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42AAA9-D0B4-4A2C-10CA-882550798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D183FC-CFE9-600C-7D47-3425AA9B55C8}"/>
              </a:ext>
            </a:extLst>
          </p:cNvPr>
          <p:cNvSpPr>
            <a:spLocks noGrp="1"/>
          </p:cNvSpPr>
          <p:nvPr>
            <p:ph type="dt" sz="half" idx="10"/>
          </p:nvPr>
        </p:nvSpPr>
        <p:spPr/>
        <p:txBody>
          <a:bodyPr/>
          <a:lstStyle/>
          <a:p>
            <a:fld id="{8628DBA6-2560-0045-BC52-2D5AC8CA6A28}" type="datetimeFigureOut">
              <a:rPr lang="en-US" smtClean="0"/>
              <a:t>2/17/2026</a:t>
            </a:fld>
            <a:endParaRPr lang="en-US"/>
          </a:p>
        </p:txBody>
      </p:sp>
      <p:sp>
        <p:nvSpPr>
          <p:cNvPr id="6" name="Footer Placeholder 5">
            <a:extLst>
              <a:ext uri="{FF2B5EF4-FFF2-40B4-BE49-F238E27FC236}">
                <a16:creationId xmlns:a16="http://schemas.microsoft.com/office/drawing/2014/main" id="{03271554-EEEF-64AC-3EEF-14B355019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2E190-5DA7-A88B-F9A4-7F19D0452461}"/>
              </a:ext>
            </a:extLst>
          </p:cNvPr>
          <p:cNvSpPr>
            <a:spLocks noGrp="1"/>
          </p:cNvSpPr>
          <p:nvPr>
            <p:ph type="sldNum" sz="quarter" idx="12"/>
          </p:nvPr>
        </p:nvSpPr>
        <p:spPr/>
        <p:txBody>
          <a:bodyPr/>
          <a:lstStyle/>
          <a:p>
            <a:fld id="{9D3506D7-F140-F449-A26E-3E07E8BE5636}" type="slidenum">
              <a:rPr lang="en-US" smtClean="0"/>
              <a:t>‹#›</a:t>
            </a:fld>
            <a:endParaRPr lang="en-US"/>
          </a:p>
        </p:txBody>
      </p:sp>
    </p:spTree>
    <p:extLst>
      <p:ext uri="{BB962C8B-B14F-4D97-AF65-F5344CB8AC3E}">
        <p14:creationId xmlns:p14="http://schemas.microsoft.com/office/powerpoint/2010/main" val="368396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E04561-77F1-DBB8-C4B8-E6560ABA6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C26DCA-1194-36F1-D72C-D9546DD30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8F8C0-1B0A-6B7C-22A0-14F22A5232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8DBA6-2560-0045-BC52-2D5AC8CA6A28}" type="datetimeFigureOut">
              <a:rPr lang="en-US" smtClean="0"/>
              <a:t>2/17/2026</a:t>
            </a:fld>
            <a:endParaRPr lang="en-US"/>
          </a:p>
        </p:txBody>
      </p:sp>
      <p:sp>
        <p:nvSpPr>
          <p:cNvPr id="5" name="Footer Placeholder 4">
            <a:extLst>
              <a:ext uri="{FF2B5EF4-FFF2-40B4-BE49-F238E27FC236}">
                <a16:creationId xmlns:a16="http://schemas.microsoft.com/office/drawing/2014/main" id="{D55EE503-36D4-4664-6AF9-BF78057F62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09DFA6-D74E-41A8-C0A2-E9284D5F60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506D7-F140-F449-A26E-3E07E8BE5636}" type="slidenum">
              <a:rPr lang="en-US" smtClean="0"/>
              <a:t>‹#›</a:t>
            </a:fld>
            <a:endParaRPr lang="en-US"/>
          </a:p>
        </p:txBody>
      </p:sp>
    </p:spTree>
    <p:extLst>
      <p:ext uri="{BB962C8B-B14F-4D97-AF65-F5344CB8AC3E}">
        <p14:creationId xmlns:p14="http://schemas.microsoft.com/office/powerpoint/2010/main" val="4214624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g"/><Relationship Id="rId12" Type="http://schemas.openxmlformats.org/officeDocument/2006/relationships/image" Target="../media/image17.jp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kyline with a tall building in the background&#10;&#10;Description automatically generated">
            <a:extLst>
              <a:ext uri="{FF2B5EF4-FFF2-40B4-BE49-F238E27FC236}">
                <a16:creationId xmlns:a16="http://schemas.microsoft.com/office/drawing/2014/main" id="{34815402-57A0-F1CB-0213-DAD144A8A26E}"/>
              </a:ext>
            </a:extLst>
          </p:cNvPr>
          <p:cNvPicPr>
            <a:picLocks noChangeAspect="1"/>
          </p:cNvPicPr>
          <p:nvPr/>
        </p:nvPicPr>
        <p:blipFill>
          <a:blip r:embed="rId2"/>
          <a:stretch>
            <a:fillRect/>
          </a:stretch>
        </p:blipFill>
        <p:spPr>
          <a:xfrm>
            <a:off x="0" y="0"/>
            <a:ext cx="12192000" cy="6184899"/>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203D2289-6116-0E18-1C72-3BD4FEF32077}"/>
              </a:ext>
            </a:extLst>
          </p:cNvPr>
          <p:cNvPicPr>
            <a:picLocks noChangeAspect="1"/>
          </p:cNvPicPr>
          <p:nvPr/>
        </p:nvPicPr>
        <p:blipFill>
          <a:blip r:embed="rId3"/>
          <a:stretch>
            <a:fillRect/>
          </a:stretch>
        </p:blipFill>
        <p:spPr>
          <a:xfrm>
            <a:off x="5172681" y="777778"/>
            <a:ext cx="1846637" cy="569501"/>
          </a:xfrm>
          <a:prstGeom prst="rect">
            <a:avLst/>
          </a:prstGeom>
        </p:spPr>
      </p:pic>
      <p:sp>
        <p:nvSpPr>
          <p:cNvPr id="8" name="TextBox 7">
            <a:extLst>
              <a:ext uri="{FF2B5EF4-FFF2-40B4-BE49-F238E27FC236}">
                <a16:creationId xmlns:a16="http://schemas.microsoft.com/office/drawing/2014/main" id="{7EF635E2-E01B-EED8-0A4F-902206AF102C}"/>
              </a:ext>
            </a:extLst>
          </p:cNvPr>
          <p:cNvSpPr txBox="1"/>
          <p:nvPr/>
        </p:nvSpPr>
        <p:spPr>
          <a:xfrm>
            <a:off x="3478941" y="2069301"/>
            <a:ext cx="5349240" cy="400110"/>
          </a:xfrm>
          <a:prstGeom prst="rect">
            <a:avLst/>
          </a:prstGeom>
          <a:noFill/>
        </p:spPr>
        <p:txBody>
          <a:bodyPr wrap="square" rtlCol="0">
            <a:spAutoFit/>
          </a:bodyPr>
          <a:lstStyle/>
          <a:p>
            <a:pPr algn="ctr"/>
            <a:r>
              <a:rPr lang="en-US" sz="2000" dirty="0">
                <a:solidFill>
                  <a:schemeClr val="bg1">
                    <a:lumMod val="95000"/>
                  </a:schemeClr>
                </a:solidFill>
                <a:latin typeface="Lora" pitchFamily="2" charset="77"/>
              </a:rPr>
              <a:t>City of Cleveland</a:t>
            </a:r>
          </a:p>
        </p:txBody>
      </p:sp>
      <p:sp>
        <p:nvSpPr>
          <p:cNvPr id="9" name="TextBox 8">
            <a:extLst>
              <a:ext uri="{FF2B5EF4-FFF2-40B4-BE49-F238E27FC236}">
                <a16:creationId xmlns:a16="http://schemas.microsoft.com/office/drawing/2014/main" id="{A9367FDA-B060-01AF-FE5D-0AEC6229DC67}"/>
              </a:ext>
            </a:extLst>
          </p:cNvPr>
          <p:cNvSpPr txBox="1"/>
          <p:nvPr/>
        </p:nvSpPr>
        <p:spPr>
          <a:xfrm>
            <a:off x="517585" y="2504957"/>
            <a:ext cx="11231591" cy="1015663"/>
          </a:xfrm>
          <a:prstGeom prst="rect">
            <a:avLst/>
          </a:prstGeom>
          <a:noFill/>
        </p:spPr>
        <p:txBody>
          <a:bodyPr wrap="square" rtlCol="0">
            <a:spAutoFit/>
          </a:bodyPr>
          <a:lstStyle/>
          <a:p>
            <a:pPr algn="ctr"/>
            <a:r>
              <a:rPr lang="en-US" sz="6000" b="1" dirty="0">
                <a:solidFill>
                  <a:srgbClr val="F04F47"/>
                </a:solidFill>
                <a:latin typeface="Poppins ExtraBold" pitchFamily="2" charset="77"/>
                <a:cs typeface="Poppins ExtraBold" pitchFamily="2" charset="77"/>
              </a:rPr>
              <a:t>Department of Law</a:t>
            </a:r>
          </a:p>
        </p:txBody>
      </p:sp>
      <p:cxnSp>
        <p:nvCxnSpPr>
          <p:cNvPr id="11" name="Straight Connector 10">
            <a:extLst>
              <a:ext uri="{FF2B5EF4-FFF2-40B4-BE49-F238E27FC236}">
                <a16:creationId xmlns:a16="http://schemas.microsoft.com/office/drawing/2014/main" id="{0115BD05-D7C1-087B-B7A8-F38C1529D613}"/>
              </a:ext>
            </a:extLst>
          </p:cNvPr>
          <p:cNvCxnSpPr/>
          <p:nvPr/>
        </p:nvCxnSpPr>
        <p:spPr>
          <a:xfrm>
            <a:off x="4094206" y="3713357"/>
            <a:ext cx="4003589" cy="0"/>
          </a:xfrm>
          <a:prstGeom prst="line">
            <a:avLst/>
          </a:prstGeom>
          <a:ln>
            <a:solidFill>
              <a:srgbClr val="F04F4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7303A08-EAF1-58C0-F9F9-42B96E603019}"/>
              </a:ext>
            </a:extLst>
          </p:cNvPr>
          <p:cNvSpPr txBox="1"/>
          <p:nvPr/>
        </p:nvSpPr>
        <p:spPr>
          <a:xfrm>
            <a:off x="3421380" y="3981437"/>
            <a:ext cx="5349240" cy="584775"/>
          </a:xfrm>
          <a:prstGeom prst="rect">
            <a:avLst/>
          </a:prstGeom>
          <a:noFill/>
        </p:spPr>
        <p:txBody>
          <a:bodyPr wrap="square" rtlCol="0">
            <a:spAutoFit/>
          </a:bodyPr>
          <a:lstStyle/>
          <a:p>
            <a:pPr algn="ctr"/>
            <a:r>
              <a:rPr lang="en-US" sz="1600" i="1" dirty="0">
                <a:solidFill>
                  <a:schemeClr val="bg1">
                    <a:lumMod val="95000"/>
                  </a:schemeClr>
                </a:solidFill>
                <a:latin typeface="Lora" pitchFamily="2" charset="77"/>
              </a:rPr>
              <a:t>Budget Hearings</a:t>
            </a:r>
          </a:p>
          <a:p>
            <a:pPr algn="ctr"/>
            <a:r>
              <a:rPr lang="en-US" sz="1600" i="1" dirty="0">
                <a:solidFill>
                  <a:schemeClr val="bg1">
                    <a:lumMod val="95000"/>
                  </a:schemeClr>
                </a:solidFill>
                <a:latin typeface="Lora" pitchFamily="2" charset="77"/>
              </a:rPr>
              <a:t>2026</a:t>
            </a:r>
          </a:p>
        </p:txBody>
      </p:sp>
      <p:sp>
        <p:nvSpPr>
          <p:cNvPr id="13" name="TextBox 12">
            <a:extLst>
              <a:ext uri="{FF2B5EF4-FFF2-40B4-BE49-F238E27FC236}">
                <a16:creationId xmlns:a16="http://schemas.microsoft.com/office/drawing/2014/main" id="{6F4E6185-4D44-47FD-9814-8328F012A272}"/>
              </a:ext>
            </a:extLst>
          </p:cNvPr>
          <p:cNvSpPr txBox="1"/>
          <p:nvPr/>
        </p:nvSpPr>
        <p:spPr>
          <a:xfrm>
            <a:off x="1204805" y="6409320"/>
            <a:ext cx="2131907" cy="338554"/>
          </a:xfrm>
          <a:prstGeom prst="rect">
            <a:avLst/>
          </a:prstGeom>
          <a:noFill/>
        </p:spPr>
        <p:txBody>
          <a:bodyPr wrap="square" rtlCol="0">
            <a:spAutoFit/>
          </a:bodyPr>
          <a:lstStyle/>
          <a:p>
            <a:r>
              <a:rPr lang="en-US" sz="1600" dirty="0" err="1">
                <a:solidFill>
                  <a:srgbClr val="292E6C"/>
                </a:solidFill>
                <a:latin typeface="Lora" pitchFamily="2" charset="77"/>
              </a:rPr>
              <a:t>clevelandohio.gov</a:t>
            </a:r>
            <a:endParaRPr lang="en-US" sz="1600" dirty="0">
              <a:solidFill>
                <a:srgbClr val="292E6C"/>
              </a:solidFill>
              <a:latin typeface="Lora" pitchFamily="2" charset="77"/>
            </a:endParaRPr>
          </a:p>
        </p:txBody>
      </p:sp>
      <p:pic>
        <p:nvPicPr>
          <p:cNvPr id="14" name="Picture 13">
            <a:extLst>
              <a:ext uri="{FF2B5EF4-FFF2-40B4-BE49-F238E27FC236}">
                <a16:creationId xmlns:a16="http://schemas.microsoft.com/office/drawing/2014/main" id="{FAB73DC6-5232-5A34-20D1-EFC2E5529935}"/>
              </a:ext>
            </a:extLst>
          </p:cNvPr>
          <p:cNvPicPr>
            <a:picLocks noChangeAspect="1"/>
          </p:cNvPicPr>
          <p:nvPr/>
        </p:nvPicPr>
        <p:blipFill>
          <a:blip r:embed="rId4"/>
          <a:stretch>
            <a:fillRect/>
          </a:stretch>
        </p:blipFill>
        <p:spPr>
          <a:xfrm>
            <a:off x="6055782" y="6470647"/>
            <a:ext cx="215900" cy="215900"/>
          </a:xfrm>
          <a:prstGeom prst="rect">
            <a:avLst/>
          </a:prstGeom>
        </p:spPr>
      </p:pic>
      <p:pic>
        <p:nvPicPr>
          <p:cNvPr id="3" name="Picture 2">
            <a:extLst>
              <a:ext uri="{FF2B5EF4-FFF2-40B4-BE49-F238E27FC236}">
                <a16:creationId xmlns:a16="http://schemas.microsoft.com/office/drawing/2014/main" id="{ED44D83C-479F-AE28-4C12-88AF2AD90A85}"/>
              </a:ext>
            </a:extLst>
          </p:cNvPr>
          <p:cNvPicPr>
            <a:picLocks noChangeAspect="1"/>
          </p:cNvPicPr>
          <p:nvPr/>
        </p:nvPicPr>
        <p:blipFill>
          <a:blip r:embed="rId5"/>
          <a:srcRect/>
          <a:stretch/>
        </p:blipFill>
        <p:spPr>
          <a:xfrm>
            <a:off x="9470341" y="6424193"/>
            <a:ext cx="268931" cy="268931"/>
          </a:xfrm>
          <a:prstGeom prst="rect">
            <a:avLst/>
          </a:prstGeom>
        </p:spPr>
      </p:pic>
      <p:pic>
        <p:nvPicPr>
          <p:cNvPr id="6" name="Picture 5" descr="A blue and black logo&#10;&#10;Description automatically generated">
            <a:extLst>
              <a:ext uri="{FF2B5EF4-FFF2-40B4-BE49-F238E27FC236}">
                <a16:creationId xmlns:a16="http://schemas.microsoft.com/office/drawing/2014/main" id="{C9E58AE5-329E-E951-195F-DC5ACF1ACB38}"/>
              </a:ext>
            </a:extLst>
          </p:cNvPr>
          <p:cNvPicPr>
            <a:picLocks noChangeAspect="1"/>
          </p:cNvPicPr>
          <p:nvPr/>
        </p:nvPicPr>
        <p:blipFill>
          <a:blip r:embed="rId6"/>
          <a:stretch>
            <a:fillRect/>
          </a:stretch>
        </p:blipFill>
        <p:spPr>
          <a:xfrm>
            <a:off x="9786164" y="6424193"/>
            <a:ext cx="268931" cy="268931"/>
          </a:xfrm>
          <a:prstGeom prst="rect">
            <a:avLst/>
          </a:prstGeom>
        </p:spPr>
      </p:pic>
      <p:pic>
        <p:nvPicPr>
          <p:cNvPr id="15" name="Picture 14" descr="A blue circle with black letters&#10;&#10;Description automatically generated">
            <a:extLst>
              <a:ext uri="{FF2B5EF4-FFF2-40B4-BE49-F238E27FC236}">
                <a16:creationId xmlns:a16="http://schemas.microsoft.com/office/drawing/2014/main" id="{44392253-4CB2-7AB9-EC55-84C03852AC56}"/>
              </a:ext>
            </a:extLst>
          </p:cNvPr>
          <p:cNvPicPr>
            <a:picLocks noChangeAspect="1"/>
          </p:cNvPicPr>
          <p:nvPr/>
        </p:nvPicPr>
        <p:blipFill>
          <a:blip r:embed="rId7"/>
          <a:stretch>
            <a:fillRect/>
          </a:stretch>
        </p:blipFill>
        <p:spPr>
          <a:xfrm>
            <a:off x="10401442" y="6424193"/>
            <a:ext cx="268931" cy="268931"/>
          </a:xfrm>
          <a:prstGeom prst="rect">
            <a:avLst/>
          </a:prstGeom>
        </p:spPr>
      </p:pic>
      <p:pic>
        <p:nvPicPr>
          <p:cNvPr id="18" name="Picture 17">
            <a:extLst>
              <a:ext uri="{FF2B5EF4-FFF2-40B4-BE49-F238E27FC236}">
                <a16:creationId xmlns:a16="http://schemas.microsoft.com/office/drawing/2014/main" id="{E149D865-56DD-69E3-EB42-8AB3B0EC34B9}"/>
              </a:ext>
            </a:extLst>
          </p:cNvPr>
          <p:cNvPicPr>
            <a:picLocks noChangeAspect="1"/>
          </p:cNvPicPr>
          <p:nvPr/>
        </p:nvPicPr>
        <p:blipFill>
          <a:blip r:embed="rId8"/>
          <a:srcRect/>
          <a:stretch/>
        </p:blipFill>
        <p:spPr>
          <a:xfrm>
            <a:off x="10101987" y="6424193"/>
            <a:ext cx="268931" cy="268931"/>
          </a:xfrm>
          <a:prstGeom prst="rect">
            <a:avLst/>
          </a:prstGeom>
        </p:spPr>
      </p:pic>
    </p:spTree>
    <p:extLst>
      <p:ext uri="{BB962C8B-B14F-4D97-AF65-F5344CB8AC3E}">
        <p14:creationId xmlns:p14="http://schemas.microsoft.com/office/powerpoint/2010/main" val="391309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A34934-A88F-0E4C-5465-011C234DAE99}"/>
              </a:ext>
            </a:extLst>
          </p:cNvPr>
          <p:cNvSpPr/>
          <p:nvPr/>
        </p:nvSpPr>
        <p:spPr>
          <a:xfrm>
            <a:off x="0" y="5784350"/>
            <a:ext cx="12192000" cy="1073649"/>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F635E2-E01B-EED8-0A4F-902206AF102C}"/>
              </a:ext>
            </a:extLst>
          </p:cNvPr>
          <p:cNvSpPr txBox="1"/>
          <p:nvPr/>
        </p:nvSpPr>
        <p:spPr>
          <a:xfrm>
            <a:off x="770547" y="688338"/>
            <a:ext cx="7715600" cy="477054"/>
          </a:xfrm>
          <a:prstGeom prst="rect">
            <a:avLst/>
          </a:prstGeom>
          <a:noFill/>
        </p:spPr>
        <p:txBody>
          <a:bodyPr wrap="square" lIns="91440" tIns="45720" rIns="91440" bIns="45720" rtlCol="0" anchor="t">
            <a:spAutoFit/>
          </a:bodyPr>
          <a:lstStyle/>
          <a:p>
            <a:r>
              <a:rPr lang="en-US" sz="2500" b="1" dirty="0">
                <a:solidFill>
                  <a:srgbClr val="292E6C"/>
                </a:solidFill>
                <a:latin typeface="Poppins"/>
                <a:cs typeface="Poppins"/>
              </a:rPr>
              <a:t>Agenda</a:t>
            </a:r>
            <a:endParaRPr lang="en-US" sz="2500" b="1">
              <a:solidFill>
                <a:srgbClr val="292E6C"/>
              </a:solidFill>
              <a:latin typeface="Poppins"/>
              <a:cs typeface="Poppins"/>
            </a:endParaRPr>
          </a:p>
        </p:txBody>
      </p:sp>
      <p:sp>
        <p:nvSpPr>
          <p:cNvPr id="13" name="TextBox 12">
            <a:extLst>
              <a:ext uri="{FF2B5EF4-FFF2-40B4-BE49-F238E27FC236}">
                <a16:creationId xmlns:a16="http://schemas.microsoft.com/office/drawing/2014/main" id="{6F4E6185-4D44-47FD-9814-8328F012A272}"/>
              </a:ext>
            </a:extLst>
          </p:cNvPr>
          <p:cNvSpPr txBox="1"/>
          <p:nvPr/>
        </p:nvSpPr>
        <p:spPr>
          <a:xfrm>
            <a:off x="1204805" y="6111921"/>
            <a:ext cx="2412454" cy="338554"/>
          </a:xfrm>
          <a:prstGeom prst="rect">
            <a:avLst/>
          </a:prstGeom>
          <a:noFill/>
        </p:spPr>
        <p:txBody>
          <a:bodyPr wrap="square" rtlCol="0">
            <a:spAutoFit/>
          </a:bodyPr>
          <a:lstStyle/>
          <a:p>
            <a:r>
              <a:rPr lang="en-US" sz="1600" dirty="0" err="1">
                <a:solidFill>
                  <a:schemeClr val="bg1"/>
                </a:solidFill>
                <a:latin typeface="Lora" pitchFamily="2" charset="77"/>
              </a:rPr>
              <a:t>clevelandohio.gov</a:t>
            </a:r>
            <a:endParaRPr lang="en-US" sz="1600" dirty="0">
              <a:solidFill>
                <a:schemeClr val="bg1"/>
              </a:solidFill>
              <a:latin typeface="Lora" pitchFamily="2" charset="77"/>
            </a:endParaRPr>
          </a:p>
        </p:txBody>
      </p:sp>
      <p:pic>
        <p:nvPicPr>
          <p:cNvPr id="14" name="Picture 13">
            <a:extLst>
              <a:ext uri="{FF2B5EF4-FFF2-40B4-BE49-F238E27FC236}">
                <a16:creationId xmlns:a16="http://schemas.microsoft.com/office/drawing/2014/main" id="{FAB73DC6-5232-5A34-20D1-EFC2E5529935}"/>
              </a:ext>
            </a:extLst>
          </p:cNvPr>
          <p:cNvPicPr>
            <a:picLocks noChangeAspect="1"/>
          </p:cNvPicPr>
          <p:nvPr/>
        </p:nvPicPr>
        <p:blipFill>
          <a:blip r:embed="rId2"/>
          <a:stretch>
            <a:fillRect/>
          </a:stretch>
        </p:blipFill>
        <p:spPr>
          <a:xfrm>
            <a:off x="6055782" y="6173248"/>
            <a:ext cx="266700" cy="266700"/>
          </a:xfrm>
          <a:prstGeom prst="rect">
            <a:avLst/>
          </a:prstGeom>
        </p:spPr>
      </p:pic>
      <p:pic>
        <p:nvPicPr>
          <p:cNvPr id="6" name="Picture 5">
            <a:extLst>
              <a:ext uri="{FF2B5EF4-FFF2-40B4-BE49-F238E27FC236}">
                <a16:creationId xmlns:a16="http://schemas.microsoft.com/office/drawing/2014/main" id="{395D8C86-71FC-B8BA-F6A8-0D5148F8033D}"/>
              </a:ext>
            </a:extLst>
          </p:cNvPr>
          <p:cNvPicPr>
            <a:picLocks noChangeAspect="1"/>
          </p:cNvPicPr>
          <p:nvPr/>
        </p:nvPicPr>
        <p:blipFill>
          <a:blip r:embed="rId3"/>
          <a:srcRect/>
          <a:stretch/>
        </p:blipFill>
        <p:spPr>
          <a:xfrm>
            <a:off x="9796913" y="6166584"/>
            <a:ext cx="268931" cy="268931"/>
          </a:xfrm>
          <a:prstGeom prst="rect">
            <a:avLst/>
          </a:prstGeom>
        </p:spPr>
      </p:pic>
      <p:pic>
        <p:nvPicPr>
          <p:cNvPr id="7" name="Picture 6">
            <a:extLst>
              <a:ext uri="{FF2B5EF4-FFF2-40B4-BE49-F238E27FC236}">
                <a16:creationId xmlns:a16="http://schemas.microsoft.com/office/drawing/2014/main" id="{BB1CA334-ABCE-55A2-3F73-A563B8BF3A99}"/>
              </a:ext>
            </a:extLst>
          </p:cNvPr>
          <p:cNvPicPr>
            <a:picLocks noChangeAspect="1"/>
          </p:cNvPicPr>
          <p:nvPr/>
        </p:nvPicPr>
        <p:blipFill>
          <a:blip r:embed="rId4"/>
          <a:srcRect/>
          <a:stretch/>
        </p:blipFill>
        <p:spPr>
          <a:xfrm>
            <a:off x="10112736" y="6166584"/>
            <a:ext cx="268931" cy="268931"/>
          </a:xfrm>
          <a:prstGeom prst="rect">
            <a:avLst/>
          </a:prstGeom>
        </p:spPr>
      </p:pic>
      <p:pic>
        <p:nvPicPr>
          <p:cNvPr id="10" name="Picture 9">
            <a:extLst>
              <a:ext uri="{FF2B5EF4-FFF2-40B4-BE49-F238E27FC236}">
                <a16:creationId xmlns:a16="http://schemas.microsoft.com/office/drawing/2014/main" id="{C57D7C2E-8D05-BBB9-B486-C30BF6819A6C}"/>
              </a:ext>
            </a:extLst>
          </p:cNvPr>
          <p:cNvPicPr>
            <a:picLocks noChangeAspect="1"/>
          </p:cNvPicPr>
          <p:nvPr/>
        </p:nvPicPr>
        <p:blipFill>
          <a:blip r:embed="rId5"/>
          <a:srcRect/>
          <a:stretch/>
        </p:blipFill>
        <p:spPr>
          <a:xfrm>
            <a:off x="10728014" y="6166584"/>
            <a:ext cx="268931" cy="268931"/>
          </a:xfrm>
          <a:prstGeom prst="rect">
            <a:avLst/>
          </a:prstGeom>
        </p:spPr>
      </p:pic>
      <p:pic>
        <p:nvPicPr>
          <p:cNvPr id="11" name="Picture 10">
            <a:extLst>
              <a:ext uri="{FF2B5EF4-FFF2-40B4-BE49-F238E27FC236}">
                <a16:creationId xmlns:a16="http://schemas.microsoft.com/office/drawing/2014/main" id="{D2932AB4-03EC-A71F-665A-8CC7F00C3524}"/>
              </a:ext>
            </a:extLst>
          </p:cNvPr>
          <p:cNvPicPr>
            <a:picLocks noChangeAspect="1"/>
          </p:cNvPicPr>
          <p:nvPr/>
        </p:nvPicPr>
        <p:blipFill>
          <a:blip r:embed="rId6"/>
          <a:srcRect/>
          <a:stretch/>
        </p:blipFill>
        <p:spPr>
          <a:xfrm>
            <a:off x="10428559" y="6166584"/>
            <a:ext cx="268931" cy="268931"/>
          </a:xfrm>
          <a:prstGeom prst="rect">
            <a:avLst/>
          </a:prstGeom>
        </p:spPr>
      </p:pic>
      <p:sp>
        <p:nvSpPr>
          <p:cNvPr id="3" name="Rectangle 2"/>
          <p:cNvSpPr/>
          <p:nvPr/>
        </p:nvSpPr>
        <p:spPr>
          <a:xfrm>
            <a:off x="1033153" y="1628007"/>
            <a:ext cx="8420470" cy="1680460"/>
          </a:xfrm>
          <a:prstGeom prst="rect">
            <a:avLst/>
          </a:prstGeom>
        </p:spPr>
        <p:txBody>
          <a:bodyPr wrap="square" lIns="91440" tIns="45720" rIns="91440" bIns="45720" anchor="t">
            <a:spAutoFit/>
          </a:bodyPr>
          <a:lstStyle/>
          <a:p>
            <a:pPr marL="457200" indent="-457200">
              <a:lnSpc>
                <a:spcPct val="200000"/>
              </a:lnSpc>
              <a:buAutoNum type="romanUcPeriod"/>
            </a:pPr>
            <a:r>
              <a:rPr lang="en-US" dirty="0">
                <a:latin typeface="Poppins"/>
                <a:cs typeface="Poppins"/>
              </a:rPr>
              <a:t>Departmental Overview</a:t>
            </a:r>
            <a:endParaRPr lang="en-US">
              <a:ea typeface="Calibri"/>
              <a:cs typeface="Calibri"/>
            </a:endParaRPr>
          </a:p>
          <a:p>
            <a:pPr marL="457200" indent="-457200">
              <a:lnSpc>
                <a:spcPct val="200000"/>
              </a:lnSpc>
              <a:buAutoNum type="romanUcPeriod"/>
            </a:pPr>
            <a:r>
              <a:rPr lang="en-US" dirty="0">
                <a:latin typeface="Poppins"/>
                <a:cs typeface="Arial"/>
              </a:rPr>
              <a:t>Core Initiatives and 2025 Progress</a:t>
            </a:r>
          </a:p>
          <a:p>
            <a:pPr marL="457200" indent="-457200">
              <a:lnSpc>
                <a:spcPct val="200000"/>
              </a:lnSpc>
              <a:buAutoNum type="romanUcPeriod"/>
            </a:pPr>
            <a:r>
              <a:rPr lang="en-US" dirty="0">
                <a:latin typeface="Poppins"/>
                <a:cs typeface="Arial"/>
              </a:rPr>
              <a:t>Staffing Levels </a:t>
            </a:r>
          </a:p>
        </p:txBody>
      </p:sp>
      <p:sp>
        <p:nvSpPr>
          <p:cNvPr id="4" name="Rectangle 3"/>
          <p:cNvSpPr/>
          <p:nvPr/>
        </p:nvSpPr>
        <p:spPr>
          <a:xfrm>
            <a:off x="2317210" y="1441278"/>
            <a:ext cx="184731" cy="369332"/>
          </a:xfrm>
          <a:prstGeom prst="rect">
            <a:avLst/>
          </a:prstGeom>
        </p:spPr>
        <p:txBody>
          <a:bodyPr wrap="none" lIns="91440" tIns="45720" rIns="91440" bIns="45720" anchor="t">
            <a:spAutoFit/>
          </a:bodyPr>
          <a:lstStyle/>
          <a:p>
            <a:endParaRPr lang="en-US"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132371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D871F-0526-9EE0-4ED4-F6A50C8324A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E522291-3FBF-76AF-CED7-3FBDBB749ADE}"/>
              </a:ext>
            </a:extLst>
          </p:cNvPr>
          <p:cNvSpPr/>
          <p:nvPr/>
        </p:nvSpPr>
        <p:spPr>
          <a:xfrm>
            <a:off x="0" y="5783230"/>
            <a:ext cx="12192000" cy="1074769"/>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86FF03C-984C-CB54-D048-CB4E3E1C41FB}"/>
              </a:ext>
            </a:extLst>
          </p:cNvPr>
          <p:cNvSpPr txBox="1"/>
          <p:nvPr/>
        </p:nvSpPr>
        <p:spPr>
          <a:xfrm>
            <a:off x="770547" y="688338"/>
            <a:ext cx="7715600" cy="477054"/>
          </a:xfrm>
          <a:prstGeom prst="rect">
            <a:avLst/>
          </a:prstGeom>
          <a:noFill/>
        </p:spPr>
        <p:txBody>
          <a:bodyPr wrap="square" lIns="91440" tIns="45720" rIns="91440" bIns="45720" rtlCol="0" anchor="t">
            <a:spAutoFit/>
          </a:bodyPr>
          <a:lstStyle/>
          <a:p>
            <a:r>
              <a:rPr lang="en-US" sz="2500" b="1" dirty="0">
                <a:solidFill>
                  <a:srgbClr val="292E6C"/>
                </a:solidFill>
                <a:latin typeface="Poppins"/>
                <a:cs typeface="Poppins"/>
              </a:rPr>
              <a:t>Departmental Overview </a:t>
            </a:r>
          </a:p>
        </p:txBody>
      </p:sp>
      <p:sp>
        <p:nvSpPr>
          <p:cNvPr id="13" name="TextBox 12">
            <a:extLst>
              <a:ext uri="{FF2B5EF4-FFF2-40B4-BE49-F238E27FC236}">
                <a16:creationId xmlns:a16="http://schemas.microsoft.com/office/drawing/2014/main" id="{2C1A9875-DAAA-EADC-022E-9607FD6B2966}"/>
              </a:ext>
            </a:extLst>
          </p:cNvPr>
          <p:cNvSpPr txBox="1"/>
          <p:nvPr/>
        </p:nvSpPr>
        <p:spPr>
          <a:xfrm>
            <a:off x="1204805" y="6111921"/>
            <a:ext cx="2412454" cy="338554"/>
          </a:xfrm>
          <a:prstGeom prst="rect">
            <a:avLst/>
          </a:prstGeom>
          <a:noFill/>
        </p:spPr>
        <p:txBody>
          <a:bodyPr wrap="square" rtlCol="0">
            <a:spAutoFit/>
          </a:bodyPr>
          <a:lstStyle/>
          <a:p>
            <a:r>
              <a:rPr lang="en-US" sz="1600" dirty="0" err="1">
                <a:solidFill>
                  <a:schemeClr val="bg1"/>
                </a:solidFill>
                <a:latin typeface="Lora" pitchFamily="2" charset="77"/>
              </a:rPr>
              <a:t>clevelandohio.gov</a:t>
            </a:r>
            <a:endParaRPr lang="en-US" sz="1600" dirty="0">
              <a:solidFill>
                <a:schemeClr val="bg1"/>
              </a:solidFill>
              <a:latin typeface="Lora" pitchFamily="2" charset="77"/>
            </a:endParaRPr>
          </a:p>
        </p:txBody>
      </p:sp>
      <p:pic>
        <p:nvPicPr>
          <p:cNvPr id="14" name="Picture 13">
            <a:extLst>
              <a:ext uri="{FF2B5EF4-FFF2-40B4-BE49-F238E27FC236}">
                <a16:creationId xmlns:a16="http://schemas.microsoft.com/office/drawing/2014/main" id="{410E8F84-07E8-FF6D-3EED-0195DBBE9E0A}"/>
              </a:ext>
            </a:extLst>
          </p:cNvPr>
          <p:cNvPicPr>
            <a:picLocks noChangeAspect="1"/>
          </p:cNvPicPr>
          <p:nvPr/>
        </p:nvPicPr>
        <p:blipFill>
          <a:blip r:embed="rId2"/>
          <a:stretch>
            <a:fillRect/>
          </a:stretch>
        </p:blipFill>
        <p:spPr>
          <a:xfrm>
            <a:off x="6055782" y="6173248"/>
            <a:ext cx="266700" cy="266700"/>
          </a:xfrm>
          <a:prstGeom prst="rect">
            <a:avLst/>
          </a:prstGeom>
        </p:spPr>
      </p:pic>
      <p:pic>
        <p:nvPicPr>
          <p:cNvPr id="6" name="Picture 5">
            <a:extLst>
              <a:ext uri="{FF2B5EF4-FFF2-40B4-BE49-F238E27FC236}">
                <a16:creationId xmlns:a16="http://schemas.microsoft.com/office/drawing/2014/main" id="{6232745B-E77B-8BDA-7E78-682F2CE8538F}"/>
              </a:ext>
            </a:extLst>
          </p:cNvPr>
          <p:cNvPicPr>
            <a:picLocks noChangeAspect="1"/>
          </p:cNvPicPr>
          <p:nvPr/>
        </p:nvPicPr>
        <p:blipFill>
          <a:blip r:embed="rId3"/>
          <a:srcRect/>
          <a:stretch/>
        </p:blipFill>
        <p:spPr>
          <a:xfrm>
            <a:off x="9796913" y="6166584"/>
            <a:ext cx="268931" cy="268931"/>
          </a:xfrm>
          <a:prstGeom prst="rect">
            <a:avLst/>
          </a:prstGeom>
        </p:spPr>
      </p:pic>
      <p:pic>
        <p:nvPicPr>
          <p:cNvPr id="7" name="Picture 6">
            <a:extLst>
              <a:ext uri="{FF2B5EF4-FFF2-40B4-BE49-F238E27FC236}">
                <a16:creationId xmlns:a16="http://schemas.microsoft.com/office/drawing/2014/main" id="{147E75DF-FEF7-F950-8041-E837489DFE9F}"/>
              </a:ext>
            </a:extLst>
          </p:cNvPr>
          <p:cNvPicPr>
            <a:picLocks noChangeAspect="1"/>
          </p:cNvPicPr>
          <p:nvPr/>
        </p:nvPicPr>
        <p:blipFill>
          <a:blip r:embed="rId4"/>
          <a:srcRect/>
          <a:stretch/>
        </p:blipFill>
        <p:spPr>
          <a:xfrm>
            <a:off x="10112736" y="6166584"/>
            <a:ext cx="268931" cy="268931"/>
          </a:xfrm>
          <a:prstGeom prst="rect">
            <a:avLst/>
          </a:prstGeom>
        </p:spPr>
      </p:pic>
      <p:pic>
        <p:nvPicPr>
          <p:cNvPr id="10" name="Picture 9">
            <a:extLst>
              <a:ext uri="{FF2B5EF4-FFF2-40B4-BE49-F238E27FC236}">
                <a16:creationId xmlns:a16="http://schemas.microsoft.com/office/drawing/2014/main" id="{DCEF1EC7-A010-8AA5-CA0E-D748FF096BF0}"/>
              </a:ext>
            </a:extLst>
          </p:cNvPr>
          <p:cNvPicPr>
            <a:picLocks noChangeAspect="1"/>
          </p:cNvPicPr>
          <p:nvPr/>
        </p:nvPicPr>
        <p:blipFill>
          <a:blip r:embed="rId5"/>
          <a:srcRect/>
          <a:stretch/>
        </p:blipFill>
        <p:spPr>
          <a:xfrm>
            <a:off x="10728014" y="6166584"/>
            <a:ext cx="268931" cy="268931"/>
          </a:xfrm>
          <a:prstGeom prst="rect">
            <a:avLst/>
          </a:prstGeom>
        </p:spPr>
      </p:pic>
      <p:pic>
        <p:nvPicPr>
          <p:cNvPr id="11" name="Picture 10">
            <a:extLst>
              <a:ext uri="{FF2B5EF4-FFF2-40B4-BE49-F238E27FC236}">
                <a16:creationId xmlns:a16="http://schemas.microsoft.com/office/drawing/2014/main" id="{57942E77-B0B8-3BDE-17E2-A8FEAFF88598}"/>
              </a:ext>
            </a:extLst>
          </p:cNvPr>
          <p:cNvPicPr>
            <a:picLocks noChangeAspect="1"/>
          </p:cNvPicPr>
          <p:nvPr/>
        </p:nvPicPr>
        <p:blipFill>
          <a:blip r:embed="rId6"/>
          <a:srcRect/>
          <a:stretch/>
        </p:blipFill>
        <p:spPr>
          <a:xfrm>
            <a:off x="10428559" y="6166584"/>
            <a:ext cx="268931" cy="268931"/>
          </a:xfrm>
          <a:prstGeom prst="rect">
            <a:avLst/>
          </a:prstGeom>
        </p:spPr>
      </p:pic>
      <p:sp>
        <p:nvSpPr>
          <p:cNvPr id="4" name="Rectangle 3">
            <a:extLst>
              <a:ext uri="{FF2B5EF4-FFF2-40B4-BE49-F238E27FC236}">
                <a16:creationId xmlns:a16="http://schemas.microsoft.com/office/drawing/2014/main" id="{A41F9DED-BF86-F2DB-5156-B63C1959EC2D}"/>
              </a:ext>
            </a:extLst>
          </p:cNvPr>
          <p:cNvSpPr/>
          <p:nvPr/>
        </p:nvSpPr>
        <p:spPr>
          <a:xfrm>
            <a:off x="2317210" y="1441278"/>
            <a:ext cx="184731" cy="369332"/>
          </a:xfrm>
          <a:prstGeom prst="rect">
            <a:avLst/>
          </a:prstGeom>
        </p:spPr>
        <p:txBody>
          <a:bodyPr wrap="none" lIns="91440" tIns="45720" rIns="91440" bIns="45720" anchor="t">
            <a:spAutoFit/>
          </a:bodyPr>
          <a:lstStyle/>
          <a:p>
            <a:endParaRPr lang="en-US" dirty="0">
              <a:solidFill>
                <a:srgbClr val="C00000"/>
              </a:solidFill>
              <a:latin typeface="Arial Black" panose="020B0A04020102020204" pitchFamily="34" charset="0"/>
            </a:endParaRPr>
          </a:p>
        </p:txBody>
      </p:sp>
      <p:sp>
        <p:nvSpPr>
          <p:cNvPr id="9" name="TextBox 8"/>
          <p:cNvSpPr txBox="1"/>
          <p:nvPr/>
        </p:nvSpPr>
        <p:spPr>
          <a:xfrm>
            <a:off x="770547" y="1283659"/>
            <a:ext cx="10048140" cy="738664"/>
          </a:xfrm>
          <a:prstGeom prst="rect">
            <a:avLst/>
          </a:prstGeom>
          <a:noFill/>
        </p:spPr>
        <p:txBody>
          <a:bodyPr wrap="square" rtlCol="0">
            <a:spAutoFit/>
          </a:bodyPr>
          <a:lstStyle/>
          <a:p>
            <a:r>
              <a:rPr lang="en-US" sz="1400" dirty="0"/>
              <a:t>Under the Director of Law, the department represents and provides legal advice to the Mayor, City Council, and all City departments, boards and commissions. In addition to protecting taxpayer dollars through proactive and defense litigation, the Law Department prosecutes crimes in an effort to improve the quality of life for the City’s residents and visitors.</a:t>
            </a:r>
          </a:p>
        </p:txBody>
      </p:sp>
      <p:sp>
        <p:nvSpPr>
          <p:cNvPr id="24" name="object 7"/>
          <p:cNvSpPr txBox="1"/>
          <p:nvPr/>
        </p:nvSpPr>
        <p:spPr>
          <a:xfrm>
            <a:off x="5572162" y="2331093"/>
            <a:ext cx="2913985" cy="2659702"/>
          </a:xfrm>
          <a:prstGeom prst="rect">
            <a:avLst/>
          </a:prstGeom>
        </p:spPr>
        <p:txBody>
          <a:bodyPr vert="horz" wrap="square" lIns="0" tIns="0" rIns="0" bIns="0" rtlCol="0">
            <a:spAutoFit/>
          </a:bodyPr>
          <a:lstStyle/>
          <a:p>
            <a:pPr marL="12700">
              <a:lnSpc>
                <a:spcPct val="100000"/>
              </a:lnSpc>
            </a:pPr>
            <a:r>
              <a:rPr sz="1600" b="1" dirty="0">
                <a:solidFill>
                  <a:srgbClr val="F04F47"/>
                </a:solidFill>
                <a:latin typeface="Lora"/>
                <a:cs typeface="Arial"/>
              </a:rPr>
              <a:t>Ci</a:t>
            </a:r>
            <a:r>
              <a:rPr sz="1600" b="1" spc="-20" dirty="0">
                <a:solidFill>
                  <a:srgbClr val="F04F47"/>
                </a:solidFill>
                <a:latin typeface="Lora"/>
                <a:cs typeface="Arial"/>
              </a:rPr>
              <a:t>v</a:t>
            </a:r>
            <a:r>
              <a:rPr sz="1600" b="1" dirty="0">
                <a:solidFill>
                  <a:srgbClr val="F04F47"/>
                </a:solidFill>
                <a:latin typeface="Lora"/>
                <a:cs typeface="Arial"/>
              </a:rPr>
              <a:t>il</a:t>
            </a:r>
            <a:r>
              <a:rPr sz="1600" b="1" spc="25" dirty="0">
                <a:solidFill>
                  <a:srgbClr val="F04F47"/>
                </a:solidFill>
                <a:latin typeface="Lora"/>
                <a:cs typeface="Arial"/>
              </a:rPr>
              <a:t> </a:t>
            </a:r>
            <a:r>
              <a:rPr sz="1600" b="1" dirty="0">
                <a:solidFill>
                  <a:srgbClr val="F04F47"/>
                </a:solidFill>
                <a:latin typeface="Lora"/>
                <a:cs typeface="Arial"/>
              </a:rPr>
              <a:t>Di</a:t>
            </a:r>
            <a:r>
              <a:rPr sz="1600" b="1" spc="-20" dirty="0">
                <a:solidFill>
                  <a:srgbClr val="F04F47"/>
                </a:solidFill>
                <a:latin typeface="Lora"/>
                <a:cs typeface="Arial"/>
              </a:rPr>
              <a:t>v</a:t>
            </a:r>
            <a:r>
              <a:rPr sz="1600" b="1" dirty="0">
                <a:solidFill>
                  <a:srgbClr val="F04F47"/>
                </a:solidFill>
                <a:latin typeface="Lora"/>
                <a:cs typeface="Arial"/>
              </a:rPr>
              <a:t>i</a:t>
            </a:r>
            <a:r>
              <a:rPr sz="1600" b="1" spc="5" dirty="0">
                <a:solidFill>
                  <a:srgbClr val="F04F47"/>
                </a:solidFill>
                <a:latin typeface="Lora"/>
                <a:cs typeface="Arial"/>
              </a:rPr>
              <a:t>s</a:t>
            </a:r>
            <a:r>
              <a:rPr sz="1600" b="1" dirty="0">
                <a:solidFill>
                  <a:srgbClr val="F04F47"/>
                </a:solidFill>
                <a:latin typeface="Lora"/>
                <a:cs typeface="Arial"/>
              </a:rPr>
              <a:t>ion</a:t>
            </a:r>
            <a:endParaRPr sz="1600" dirty="0">
              <a:solidFill>
                <a:srgbClr val="F04F47"/>
              </a:solidFill>
              <a:latin typeface="Lora"/>
              <a:cs typeface="Arial"/>
            </a:endParaRPr>
          </a:p>
          <a:p>
            <a:pPr marL="12700" marR="5080">
              <a:lnSpc>
                <a:spcPct val="100000"/>
              </a:lnSpc>
              <a:spcBef>
                <a:spcPts val="10"/>
              </a:spcBef>
            </a:pPr>
            <a:r>
              <a:rPr sz="1400" spc="-15" dirty="0">
                <a:cs typeface="Arial"/>
              </a:rPr>
              <a:t>T</a:t>
            </a:r>
            <a:r>
              <a:rPr sz="1400" dirty="0">
                <a:cs typeface="Arial"/>
              </a:rPr>
              <a:t>he Chief</a:t>
            </a:r>
            <a:r>
              <a:rPr sz="1400" spc="-10" dirty="0">
                <a:cs typeface="Arial"/>
              </a:rPr>
              <a:t> </a:t>
            </a:r>
            <a:r>
              <a:rPr sz="1400" spc="-5" dirty="0">
                <a:cs typeface="Arial"/>
              </a:rPr>
              <a:t>C</a:t>
            </a:r>
            <a:r>
              <a:rPr sz="1400" dirty="0">
                <a:cs typeface="Arial"/>
              </a:rPr>
              <a:t>orporate</a:t>
            </a:r>
            <a:r>
              <a:rPr sz="1400" spc="-20" dirty="0">
                <a:cs typeface="Arial"/>
              </a:rPr>
              <a:t> </a:t>
            </a:r>
            <a:r>
              <a:rPr sz="1400" spc="-5" dirty="0">
                <a:cs typeface="Arial"/>
              </a:rPr>
              <a:t>C</a:t>
            </a:r>
            <a:r>
              <a:rPr sz="1400" dirty="0">
                <a:cs typeface="Arial"/>
              </a:rPr>
              <a:t>oun</a:t>
            </a:r>
            <a:r>
              <a:rPr sz="1400" spc="5" dirty="0">
                <a:cs typeface="Arial"/>
              </a:rPr>
              <a:t>s</a:t>
            </a:r>
            <a:r>
              <a:rPr sz="1400" dirty="0">
                <a:cs typeface="Arial"/>
              </a:rPr>
              <a:t>el</a:t>
            </a:r>
            <a:r>
              <a:rPr sz="1400" spc="-20" dirty="0">
                <a:cs typeface="Arial"/>
              </a:rPr>
              <a:t> </a:t>
            </a:r>
            <a:r>
              <a:rPr sz="1400" dirty="0">
                <a:cs typeface="Arial"/>
              </a:rPr>
              <a:t>leads</a:t>
            </a:r>
            <a:r>
              <a:rPr sz="1400" spc="-20" dirty="0">
                <a:cs typeface="Arial"/>
              </a:rPr>
              <a:t> </a:t>
            </a:r>
            <a:r>
              <a:rPr sz="1400" dirty="0">
                <a:cs typeface="Arial"/>
              </a:rPr>
              <a:t>the tran</a:t>
            </a:r>
            <a:r>
              <a:rPr sz="1400" spc="5" dirty="0">
                <a:cs typeface="Arial"/>
              </a:rPr>
              <a:t>s</a:t>
            </a:r>
            <a:r>
              <a:rPr sz="1400" dirty="0">
                <a:cs typeface="Arial"/>
              </a:rPr>
              <a:t>a</a:t>
            </a:r>
            <a:r>
              <a:rPr sz="1400" spc="5" dirty="0">
                <a:cs typeface="Arial"/>
              </a:rPr>
              <a:t>c</a:t>
            </a:r>
            <a:r>
              <a:rPr sz="1400" dirty="0">
                <a:cs typeface="Arial"/>
              </a:rPr>
              <a:t>t</a:t>
            </a:r>
            <a:r>
              <a:rPr sz="1400" spc="5" dirty="0">
                <a:cs typeface="Arial"/>
              </a:rPr>
              <a:t>i</a:t>
            </a:r>
            <a:r>
              <a:rPr sz="1400" dirty="0">
                <a:cs typeface="Arial"/>
              </a:rPr>
              <a:t>on</a:t>
            </a:r>
            <a:r>
              <a:rPr sz="1400" spc="-10" dirty="0">
                <a:cs typeface="Arial"/>
              </a:rPr>
              <a:t>a</a:t>
            </a:r>
            <a:r>
              <a:rPr sz="1400" dirty="0">
                <a:cs typeface="Arial"/>
              </a:rPr>
              <a:t>l</a:t>
            </a:r>
            <a:r>
              <a:rPr sz="1400" spc="-35" dirty="0">
                <a:cs typeface="Arial"/>
              </a:rPr>
              <a:t> </a:t>
            </a:r>
            <a:r>
              <a:rPr lang="en-US" sz="1400" dirty="0">
                <a:cs typeface="Arial"/>
              </a:rPr>
              <a:t>areas</a:t>
            </a:r>
            <a:r>
              <a:rPr sz="1400" spc="-20" dirty="0">
                <a:cs typeface="Arial"/>
              </a:rPr>
              <a:t> </a:t>
            </a:r>
            <a:r>
              <a:rPr sz="1400" dirty="0">
                <a:cs typeface="Arial"/>
              </a:rPr>
              <a:t>and</a:t>
            </a:r>
            <a:r>
              <a:rPr sz="1400" spc="-10" dirty="0">
                <a:cs typeface="Arial"/>
              </a:rPr>
              <a:t> </a:t>
            </a:r>
            <a:r>
              <a:rPr sz="1400" spc="5" dirty="0">
                <a:cs typeface="Arial"/>
              </a:rPr>
              <a:t>s</a:t>
            </a:r>
            <a:r>
              <a:rPr sz="1400" dirty="0">
                <a:cs typeface="Arial"/>
              </a:rPr>
              <a:t>er</a:t>
            </a:r>
            <a:r>
              <a:rPr sz="1400" spc="-10" dirty="0">
                <a:cs typeface="Arial"/>
              </a:rPr>
              <a:t>v</a:t>
            </a:r>
            <a:r>
              <a:rPr sz="1400" dirty="0">
                <a:cs typeface="Arial"/>
              </a:rPr>
              <a:t>es</a:t>
            </a:r>
            <a:r>
              <a:rPr sz="1400" spc="-5" dirty="0">
                <a:cs typeface="Arial"/>
              </a:rPr>
              <a:t> </a:t>
            </a:r>
            <a:r>
              <a:rPr sz="1400" dirty="0">
                <a:cs typeface="Arial"/>
              </a:rPr>
              <a:t>as</a:t>
            </a:r>
            <a:r>
              <a:rPr sz="1400" spc="-5" dirty="0">
                <a:cs typeface="Arial"/>
              </a:rPr>
              <a:t> </a:t>
            </a:r>
            <a:r>
              <a:rPr sz="1400" dirty="0">
                <a:cs typeface="Arial"/>
              </a:rPr>
              <a:t>Act</a:t>
            </a:r>
            <a:r>
              <a:rPr sz="1400" spc="5" dirty="0">
                <a:cs typeface="Arial"/>
              </a:rPr>
              <a:t>i</a:t>
            </a:r>
            <a:r>
              <a:rPr sz="1400" dirty="0">
                <a:cs typeface="Arial"/>
              </a:rPr>
              <a:t>ng Law</a:t>
            </a:r>
            <a:r>
              <a:rPr sz="1400" spc="-15" dirty="0">
                <a:cs typeface="Arial"/>
              </a:rPr>
              <a:t> </a:t>
            </a:r>
            <a:r>
              <a:rPr sz="1400" dirty="0">
                <a:cs typeface="Arial"/>
              </a:rPr>
              <a:t>Dire</a:t>
            </a:r>
            <a:r>
              <a:rPr sz="1400" spc="5" dirty="0">
                <a:cs typeface="Arial"/>
              </a:rPr>
              <a:t>c</a:t>
            </a:r>
            <a:r>
              <a:rPr sz="1400" dirty="0">
                <a:cs typeface="Arial"/>
              </a:rPr>
              <a:t>tor</a:t>
            </a:r>
            <a:r>
              <a:rPr sz="1400" spc="-10" dirty="0">
                <a:cs typeface="Arial"/>
              </a:rPr>
              <a:t> </a:t>
            </a:r>
            <a:r>
              <a:rPr sz="1400" dirty="0">
                <a:cs typeface="Arial"/>
              </a:rPr>
              <a:t>in</a:t>
            </a:r>
            <a:r>
              <a:rPr sz="1400" spc="-10" dirty="0">
                <a:cs typeface="Arial"/>
              </a:rPr>
              <a:t> </a:t>
            </a:r>
            <a:r>
              <a:rPr sz="1400" dirty="0">
                <a:cs typeface="Arial"/>
              </a:rPr>
              <a:t>the</a:t>
            </a:r>
            <a:r>
              <a:rPr sz="1400" spc="-10" dirty="0">
                <a:cs typeface="Arial"/>
              </a:rPr>
              <a:t> </a:t>
            </a:r>
            <a:r>
              <a:rPr sz="1400" dirty="0">
                <a:cs typeface="Arial"/>
              </a:rPr>
              <a:t>Law</a:t>
            </a:r>
            <a:r>
              <a:rPr sz="1400" spc="-15" dirty="0">
                <a:cs typeface="Arial"/>
              </a:rPr>
              <a:t> </a:t>
            </a:r>
            <a:r>
              <a:rPr sz="1400" dirty="0">
                <a:cs typeface="Arial"/>
              </a:rPr>
              <a:t>Dire</a:t>
            </a:r>
            <a:r>
              <a:rPr sz="1400" spc="5" dirty="0">
                <a:cs typeface="Arial"/>
              </a:rPr>
              <a:t>c</a:t>
            </a:r>
            <a:r>
              <a:rPr sz="1400" dirty="0">
                <a:cs typeface="Arial"/>
              </a:rPr>
              <a:t>tor’s</a:t>
            </a:r>
            <a:r>
              <a:rPr sz="1400" spc="-20" dirty="0">
                <a:cs typeface="Arial"/>
              </a:rPr>
              <a:t> </a:t>
            </a:r>
            <a:r>
              <a:rPr sz="1400" dirty="0">
                <a:cs typeface="Arial"/>
              </a:rPr>
              <a:t>ab</a:t>
            </a:r>
            <a:r>
              <a:rPr sz="1400" spc="5" dirty="0">
                <a:cs typeface="Arial"/>
              </a:rPr>
              <a:t>s</a:t>
            </a:r>
            <a:r>
              <a:rPr sz="1400" dirty="0">
                <a:cs typeface="Arial"/>
              </a:rPr>
              <a:t>en</a:t>
            </a:r>
            <a:r>
              <a:rPr sz="1400" spc="5" dirty="0">
                <a:cs typeface="Arial"/>
              </a:rPr>
              <a:t>c</a:t>
            </a:r>
            <a:r>
              <a:rPr sz="1400" dirty="0">
                <a:cs typeface="Arial"/>
              </a:rPr>
              <a:t>e. </a:t>
            </a:r>
            <a:r>
              <a:rPr sz="1400" spc="-10" dirty="0">
                <a:cs typeface="Arial"/>
              </a:rPr>
              <a:t>T</a:t>
            </a:r>
            <a:r>
              <a:rPr sz="1400" dirty="0">
                <a:cs typeface="Arial"/>
              </a:rPr>
              <a:t>he Chief</a:t>
            </a:r>
            <a:r>
              <a:rPr sz="1400" spc="-10" dirty="0">
                <a:cs typeface="Arial"/>
              </a:rPr>
              <a:t> T</a:t>
            </a:r>
            <a:r>
              <a:rPr sz="1400" dirty="0">
                <a:cs typeface="Arial"/>
              </a:rPr>
              <a:t>rial</a:t>
            </a:r>
            <a:r>
              <a:rPr sz="1400" spc="-10" dirty="0">
                <a:cs typeface="Arial"/>
              </a:rPr>
              <a:t> </a:t>
            </a:r>
            <a:r>
              <a:rPr sz="1400" dirty="0">
                <a:cs typeface="Arial"/>
              </a:rPr>
              <a:t>Coun</a:t>
            </a:r>
            <a:r>
              <a:rPr sz="1400" spc="5" dirty="0">
                <a:cs typeface="Arial"/>
              </a:rPr>
              <a:t>s</a:t>
            </a:r>
            <a:r>
              <a:rPr sz="1400" dirty="0">
                <a:cs typeface="Arial"/>
              </a:rPr>
              <a:t>el</a:t>
            </a:r>
            <a:r>
              <a:rPr sz="1400" spc="-20" dirty="0">
                <a:cs typeface="Arial"/>
              </a:rPr>
              <a:t> </a:t>
            </a:r>
            <a:r>
              <a:rPr sz="1400" dirty="0">
                <a:cs typeface="Arial"/>
              </a:rPr>
              <a:t>leads</a:t>
            </a:r>
            <a:r>
              <a:rPr sz="1400" spc="-20" dirty="0">
                <a:cs typeface="Arial"/>
              </a:rPr>
              <a:t> </a:t>
            </a:r>
            <a:r>
              <a:rPr sz="1400" dirty="0">
                <a:cs typeface="Arial"/>
              </a:rPr>
              <a:t>all</a:t>
            </a:r>
            <a:r>
              <a:rPr sz="1400" spc="-10" dirty="0">
                <a:cs typeface="Arial"/>
              </a:rPr>
              <a:t> </a:t>
            </a:r>
            <a:r>
              <a:rPr sz="1400" dirty="0">
                <a:cs typeface="Arial"/>
              </a:rPr>
              <a:t>lit</a:t>
            </a:r>
            <a:r>
              <a:rPr sz="1400" spc="5" dirty="0">
                <a:cs typeface="Arial"/>
              </a:rPr>
              <a:t>i</a:t>
            </a:r>
            <a:r>
              <a:rPr sz="1400" dirty="0">
                <a:cs typeface="Arial"/>
              </a:rPr>
              <a:t>gat</a:t>
            </a:r>
            <a:r>
              <a:rPr sz="1400" spc="5" dirty="0">
                <a:cs typeface="Arial"/>
              </a:rPr>
              <a:t>i</a:t>
            </a:r>
            <a:r>
              <a:rPr sz="1400" dirty="0">
                <a:cs typeface="Arial"/>
              </a:rPr>
              <a:t>on area</a:t>
            </a:r>
            <a:r>
              <a:rPr sz="1400" spc="5" dirty="0">
                <a:cs typeface="Arial"/>
              </a:rPr>
              <a:t>s</a:t>
            </a:r>
            <a:r>
              <a:rPr sz="1400" dirty="0">
                <a:cs typeface="Arial"/>
              </a:rPr>
              <a:t>.</a:t>
            </a:r>
            <a:endParaRPr lang="en-US" sz="1400" dirty="0">
              <a:cs typeface="Arial"/>
            </a:endParaRPr>
          </a:p>
          <a:p>
            <a:pPr marL="12700" marR="5080">
              <a:lnSpc>
                <a:spcPct val="100000"/>
              </a:lnSpc>
              <a:spcBef>
                <a:spcPts val="10"/>
              </a:spcBef>
            </a:pPr>
            <a:endParaRPr sz="1400" dirty="0">
              <a:latin typeface="Arial"/>
              <a:cs typeface="Arial"/>
            </a:endParaRPr>
          </a:p>
          <a:p>
            <a:pPr marL="12700">
              <a:lnSpc>
                <a:spcPct val="100000"/>
              </a:lnSpc>
              <a:spcBef>
                <a:spcPts val="90"/>
              </a:spcBef>
            </a:pPr>
            <a:r>
              <a:rPr lang="en-US" sz="1600" b="1" dirty="0">
                <a:solidFill>
                  <a:srgbClr val="F04F47"/>
                </a:solidFill>
                <a:latin typeface="Lora"/>
                <a:cs typeface="Arial"/>
              </a:rPr>
              <a:t>Admin &amp; </a:t>
            </a:r>
            <a:r>
              <a:rPr sz="1600" b="1" dirty="0">
                <a:solidFill>
                  <a:srgbClr val="F04F47"/>
                </a:solidFill>
                <a:latin typeface="Lora"/>
                <a:cs typeface="Arial"/>
              </a:rPr>
              <a:t>Speci</a:t>
            </a:r>
            <a:r>
              <a:rPr sz="1600" b="1" spc="5" dirty="0">
                <a:solidFill>
                  <a:srgbClr val="F04F47"/>
                </a:solidFill>
                <a:latin typeface="Lora"/>
                <a:cs typeface="Arial"/>
              </a:rPr>
              <a:t>a</a:t>
            </a:r>
            <a:r>
              <a:rPr sz="1600" b="1" dirty="0">
                <a:solidFill>
                  <a:srgbClr val="F04F47"/>
                </a:solidFill>
                <a:latin typeface="Lora"/>
                <a:cs typeface="Arial"/>
              </a:rPr>
              <a:t>l</a:t>
            </a:r>
            <a:r>
              <a:rPr sz="1600" b="1" spc="-20" dirty="0">
                <a:solidFill>
                  <a:srgbClr val="F04F47"/>
                </a:solidFill>
                <a:latin typeface="Lora"/>
                <a:cs typeface="Arial"/>
              </a:rPr>
              <a:t> </a:t>
            </a:r>
            <a:r>
              <a:rPr sz="1600" b="1" dirty="0">
                <a:solidFill>
                  <a:srgbClr val="F04F47"/>
                </a:solidFill>
                <a:latin typeface="Lora"/>
                <a:cs typeface="Arial"/>
              </a:rPr>
              <a:t>Pro</a:t>
            </a:r>
            <a:r>
              <a:rPr sz="1600" b="1" spc="-10" dirty="0">
                <a:solidFill>
                  <a:srgbClr val="F04F47"/>
                </a:solidFill>
                <a:latin typeface="Lora"/>
                <a:cs typeface="Arial"/>
              </a:rPr>
              <a:t>j</a:t>
            </a:r>
            <a:r>
              <a:rPr sz="1600" b="1" dirty="0">
                <a:solidFill>
                  <a:srgbClr val="F04F47"/>
                </a:solidFill>
                <a:latin typeface="Lora"/>
                <a:cs typeface="Arial"/>
              </a:rPr>
              <a:t>ects</a:t>
            </a:r>
            <a:endParaRPr sz="1600" dirty="0">
              <a:solidFill>
                <a:srgbClr val="F04F47"/>
              </a:solidFill>
              <a:latin typeface="Lora"/>
              <a:cs typeface="Arial"/>
            </a:endParaRPr>
          </a:p>
          <a:p>
            <a:pPr marL="12700" marR="6985">
              <a:lnSpc>
                <a:spcPct val="100000"/>
              </a:lnSpc>
              <a:spcBef>
                <a:spcPts val="10"/>
              </a:spcBef>
            </a:pPr>
            <a:r>
              <a:rPr sz="1400" spc="-10" dirty="0">
                <a:cs typeface="Arial"/>
              </a:rPr>
              <a:t>T</a:t>
            </a:r>
            <a:r>
              <a:rPr sz="1400" dirty="0">
                <a:cs typeface="Arial"/>
              </a:rPr>
              <a:t>he Chief</a:t>
            </a:r>
            <a:r>
              <a:rPr sz="1400" spc="-10" dirty="0">
                <a:cs typeface="Arial"/>
              </a:rPr>
              <a:t> </a:t>
            </a:r>
            <a:r>
              <a:rPr sz="1400" dirty="0">
                <a:cs typeface="Arial"/>
              </a:rPr>
              <a:t>Coun</a:t>
            </a:r>
            <a:r>
              <a:rPr sz="1400" spc="5" dirty="0">
                <a:cs typeface="Arial"/>
              </a:rPr>
              <a:t>s</a:t>
            </a:r>
            <a:r>
              <a:rPr sz="1400" dirty="0">
                <a:cs typeface="Arial"/>
              </a:rPr>
              <a:t>el</a:t>
            </a:r>
            <a:r>
              <a:rPr sz="1400" spc="-30" dirty="0">
                <a:cs typeface="Arial"/>
              </a:rPr>
              <a:t> </a:t>
            </a:r>
            <a:r>
              <a:rPr lang="en-US" sz="1400" dirty="0">
                <a:cs typeface="Arial"/>
              </a:rPr>
              <a:t>manages department operations, budget, procurement</a:t>
            </a:r>
            <a:r>
              <a:rPr sz="1400" spc="-35" dirty="0">
                <a:cs typeface="Arial"/>
              </a:rPr>
              <a:t> </a:t>
            </a:r>
            <a:r>
              <a:rPr sz="1400" dirty="0">
                <a:cs typeface="Arial"/>
              </a:rPr>
              <a:t>and</a:t>
            </a:r>
            <a:r>
              <a:rPr sz="1400" spc="-10" dirty="0">
                <a:cs typeface="Arial"/>
              </a:rPr>
              <a:t> </a:t>
            </a:r>
            <a:r>
              <a:rPr lang="en-US" sz="1400" spc="-10" dirty="0">
                <a:cs typeface="Arial"/>
              </a:rPr>
              <a:t>assists with </a:t>
            </a:r>
            <a:r>
              <a:rPr sz="1400" dirty="0">
                <a:cs typeface="Arial"/>
              </a:rPr>
              <a:t>other</a:t>
            </a:r>
            <a:r>
              <a:rPr sz="1400" spc="-25" dirty="0">
                <a:cs typeface="Arial"/>
              </a:rPr>
              <a:t> </a:t>
            </a:r>
            <a:r>
              <a:rPr lang="en-US" sz="1400" spc="-25" dirty="0">
                <a:cs typeface="Arial"/>
              </a:rPr>
              <a:t>Law </a:t>
            </a:r>
            <a:r>
              <a:rPr sz="1400" dirty="0">
                <a:cs typeface="Arial"/>
              </a:rPr>
              <a:t>depart</a:t>
            </a:r>
            <a:r>
              <a:rPr sz="1400" spc="5" dirty="0">
                <a:cs typeface="Arial"/>
              </a:rPr>
              <a:t>m</a:t>
            </a:r>
            <a:r>
              <a:rPr sz="1400" dirty="0">
                <a:cs typeface="Arial"/>
              </a:rPr>
              <a:t>ent</a:t>
            </a:r>
            <a:r>
              <a:rPr sz="1400" spc="-35" dirty="0">
                <a:cs typeface="Arial"/>
              </a:rPr>
              <a:t> </a:t>
            </a:r>
            <a:r>
              <a:rPr sz="1400" dirty="0">
                <a:cs typeface="Arial"/>
              </a:rPr>
              <a:t>proje</a:t>
            </a:r>
            <a:r>
              <a:rPr sz="1400" spc="5" dirty="0">
                <a:cs typeface="Arial"/>
              </a:rPr>
              <a:t>c</a:t>
            </a:r>
            <a:r>
              <a:rPr sz="1400" dirty="0">
                <a:cs typeface="Arial"/>
              </a:rPr>
              <a:t>ts</a:t>
            </a:r>
            <a:r>
              <a:rPr lang="en-US" sz="1400" dirty="0">
                <a:cs typeface="Arial"/>
              </a:rPr>
              <a:t>.</a:t>
            </a:r>
            <a:endParaRPr sz="1400" dirty="0">
              <a:cs typeface="Arial"/>
            </a:endParaRPr>
          </a:p>
        </p:txBody>
      </p:sp>
      <p:sp>
        <p:nvSpPr>
          <p:cNvPr id="29" name="object 8"/>
          <p:cNvSpPr txBox="1"/>
          <p:nvPr/>
        </p:nvSpPr>
        <p:spPr>
          <a:xfrm>
            <a:off x="9195254" y="2274672"/>
            <a:ext cx="2360894" cy="1323439"/>
          </a:xfrm>
          <a:prstGeom prst="rect">
            <a:avLst/>
          </a:prstGeom>
        </p:spPr>
        <p:txBody>
          <a:bodyPr vert="horz" wrap="square" lIns="0" tIns="0" rIns="0" bIns="0" rtlCol="0">
            <a:spAutoFit/>
          </a:bodyPr>
          <a:lstStyle/>
          <a:p>
            <a:pPr marL="12700">
              <a:lnSpc>
                <a:spcPct val="100000"/>
              </a:lnSpc>
            </a:pPr>
            <a:r>
              <a:rPr sz="1600" b="1" dirty="0">
                <a:solidFill>
                  <a:srgbClr val="F04F47"/>
                </a:solidFill>
                <a:latin typeface="Lora"/>
                <a:cs typeface="Arial"/>
              </a:rPr>
              <a:t>Criminal</a:t>
            </a:r>
            <a:r>
              <a:rPr sz="1600" b="1" spc="-10" dirty="0">
                <a:solidFill>
                  <a:srgbClr val="F04F47"/>
                </a:solidFill>
                <a:latin typeface="Lora"/>
                <a:cs typeface="Arial"/>
              </a:rPr>
              <a:t> </a:t>
            </a:r>
            <a:r>
              <a:rPr sz="1600" b="1" dirty="0">
                <a:solidFill>
                  <a:srgbClr val="F04F47"/>
                </a:solidFill>
                <a:latin typeface="Lora"/>
                <a:cs typeface="Arial"/>
              </a:rPr>
              <a:t>Di</a:t>
            </a:r>
            <a:r>
              <a:rPr sz="1600" b="1" spc="-20" dirty="0">
                <a:solidFill>
                  <a:srgbClr val="F04F47"/>
                </a:solidFill>
                <a:latin typeface="Lora"/>
                <a:cs typeface="Arial"/>
              </a:rPr>
              <a:t>v</a:t>
            </a:r>
            <a:r>
              <a:rPr sz="1600" b="1" dirty="0">
                <a:solidFill>
                  <a:srgbClr val="F04F47"/>
                </a:solidFill>
                <a:latin typeface="Lora"/>
                <a:cs typeface="Arial"/>
              </a:rPr>
              <a:t>i</a:t>
            </a:r>
            <a:r>
              <a:rPr sz="1600" b="1" spc="5" dirty="0">
                <a:solidFill>
                  <a:srgbClr val="F04F47"/>
                </a:solidFill>
                <a:latin typeface="Lora"/>
                <a:cs typeface="Arial"/>
              </a:rPr>
              <a:t>s</a:t>
            </a:r>
            <a:r>
              <a:rPr sz="1600" b="1" dirty="0">
                <a:solidFill>
                  <a:srgbClr val="F04F47"/>
                </a:solidFill>
                <a:latin typeface="Lora"/>
                <a:cs typeface="Arial"/>
              </a:rPr>
              <a:t>ion</a:t>
            </a:r>
            <a:endParaRPr sz="1600" dirty="0">
              <a:solidFill>
                <a:srgbClr val="F04F47"/>
              </a:solidFill>
              <a:latin typeface="Lora"/>
              <a:cs typeface="Arial"/>
            </a:endParaRPr>
          </a:p>
          <a:p>
            <a:pPr marL="12700" marR="5080">
              <a:lnSpc>
                <a:spcPct val="100000"/>
              </a:lnSpc>
              <a:spcBef>
                <a:spcPts val="10"/>
              </a:spcBef>
            </a:pPr>
            <a:r>
              <a:rPr sz="1400" spc="-15" dirty="0">
                <a:cs typeface="Arial"/>
              </a:rPr>
              <a:t>T</a:t>
            </a:r>
            <a:r>
              <a:rPr sz="1400" dirty="0">
                <a:cs typeface="Arial"/>
              </a:rPr>
              <a:t>he Law</a:t>
            </a:r>
            <a:r>
              <a:rPr sz="1400" spc="-15" dirty="0">
                <a:cs typeface="Arial"/>
              </a:rPr>
              <a:t> </a:t>
            </a:r>
            <a:r>
              <a:rPr sz="1400" dirty="0">
                <a:cs typeface="Arial"/>
              </a:rPr>
              <a:t>Director</a:t>
            </a:r>
            <a:r>
              <a:rPr sz="1400" spc="-15" dirty="0">
                <a:cs typeface="Arial"/>
              </a:rPr>
              <a:t> </a:t>
            </a:r>
            <a:r>
              <a:rPr sz="1400" dirty="0">
                <a:cs typeface="Arial"/>
              </a:rPr>
              <a:t>ser</a:t>
            </a:r>
            <a:r>
              <a:rPr sz="1400" spc="-10" dirty="0">
                <a:cs typeface="Arial"/>
              </a:rPr>
              <a:t>v</a:t>
            </a:r>
            <a:r>
              <a:rPr sz="1400" dirty="0">
                <a:cs typeface="Arial"/>
              </a:rPr>
              <a:t>es</a:t>
            </a:r>
            <a:r>
              <a:rPr sz="1400" spc="-20" dirty="0">
                <a:cs typeface="Arial"/>
              </a:rPr>
              <a:t> </a:t>
            </a:r>
            <a:r>
              <a:rPr sz="1400" dirty="0">
                <a:cs typeface="Arial"/>
              </a:rPr>
              <a:t>as</a:t>
            </a:r>
            <a:r>
              <a:rPr sz="1400" spc="-5" dirty="0">
                <a:cs typeface="Arial"/>
              </a:rPr>
              <a:t> C</a:t>
            </a:r>
            <a:r>
              <a:rPr sz="1400" dirty="0">
                <a:cs typeface="Arial"/>
              </a:rPr>
              <a:t>h</a:t>
            </a:r>
            <a:r>
              <a:rPr sz="1400" spc="5" dirty="0">
                <a:cs typeface="Arial"/>
              </a:rPr>
              <a:t>i</a:t>
            </a:r>
            <a:r>
              <a:rPr sz="1400" dirty="0">
                <a:cs typeface="Arial"/>
              </a:rPr>
              <a:t>ef Pro</a:t>
            </a:r>
            <a:r>
              <a:rPr sz="1400" spc="5" dirty="0">
                <a:cs typeface="Arial"/>
              </a:rPr>
              <a:t>s</a:t>
            </a:r>
            <a:r>
              <a:rPr sz="1400" dirty="0">
                <a:cs typeface="Arial"/>
              </a:rPr>
              <a:t>e</a:t>
            </a:r>
            <a:r>
              <a:rPr sz="1400" spc="5" dirty="0">
                <a:cs typeface="Arial"/>
              </a:rPr>
              <a:t>c</a:t>
            </a:r>
            <a:r>
              <a:rPr sz="1400" dirty="0">
                <a:cs typeface="Arial"/>
              </a:rPr>
              <a:t>utor</a:t>
            </a:r>
            <a:r>
              <a:rPr sz="1400" spc="-35" dirty="0">
                <a:cs typeface="Arial"/>
              </a:rPr>
              <a:t> </a:t>
            </a:r>
            <a:r>
              <a:rPr sz="1400" dirty="0">
                <a:cs typeface="Arial"/>
              </a:rPr>
              <a:t>for the</a:t>
            </a:r>
            <a:r>
              <a:rPr sz="1400" spc="-10" dirty="0">
                <a:cs typeface="Arial"/>
              </a:rPr>
              <a:t> </a:t>
            </a:r>
            <a:r>
              <a:rPr sz="1400" dirty="0">
                <a:cs typeface="Arial"/>
              </a:rPr>
              <a:t>City</a:t>
            </a:r>
            <a:r>
              <a:rPr sz="1400" spc="-10" dirty="0">
                <a:cs typeface="Arial"/>
              </a:rPr>
              <a:t> </a:t>
            </a:r>
            <a:r>
              <a:rPr sz="1400" dirty="0">
                <a:cs typeface="Arial"/>
              </a:rPr>
              <a:t>of</a:t>
            </a:r>
            <a:r>
              <a:rPr sz="1400" spc="-10" dirty="0">
                <a:cs typeface="Arial"/>
              </a:rPr>
              <a:t> </a:t>
            </a:r>
            <a:r>
              <a:rPr sz="1400" dirty="0">
                <a:cs typeface="Arial"/>
              </a:rPr>
              <a:t>Cl</a:t>
            </a:r>
            <a:r>
              <a:rPr sz="1400" spc="5" dirty="0">
                <a:cs typeface="Arial"/>
              </a:rPr>
              <a:t>e</a:t>
            </a:r>
            <a:r>
              <a:rPr sz="1400" spc="-10" dirty="0">
                <a:cs typeface="Arial"/>
              </a:rPr>
              <a:t>v</a:t>
            </a:r>
            <a:r>
              <a:rPr sz="1400" dirty="0">
                <a:cs typeface="Arial"/>
              </a:rPr>
              <a:t>eland,</a:t>
            </a:r>
            <a:r>
              <a:rPr sz="1400" spc="-25" dirty="0">
                <a:cs typeface="Arial"/>
              </a:rPr>
              <a:t> </a:t>
            </a:r>
            <a:r>
              <a:rPr sz="1400" dirty="0">
                <a:cs typeface="Arial"/>
              </a:rPr>
              <a:t>but delegates</a:t>
            </a:r>
            <a:r>
              <a:rPr sz="1400" spc="-30" dirty="0">
                <a:cs typeface="Arial"/>
              </a:rPr>
              <a:t> </a:t>
            </a:r>
            <a:r>
              <a:rPr sz="1400" dirty="0">
                <a:cs typeface="Arial"/>
              </a:rPr>
              <a:t>that</a:t>
            </a:r>
            <a:r>
              <a:rPr sz="1400" spc="-10" dirty="0">
                <a:cs typeface="Arial"/>
              </a:rPr>
              <a:t> </a:t>
            </a:r>
            <a:r>
              <a:rPr sz="1400" dirty="0">
                <a:cs typeface="Arial"/>
              </a:rPr>
              <a:t>authority</a:t>
            </a:r>
            <a:r>
              <a:rPr sz="1400" spc="-30" dirty="0">
                <a:cs typeface="Arial"/>
              </a:rPr>
              <a:t> </a:t>
            </a:r>
            <a:r>
              <a:rPr sz="1400" dirty="0">
                <a:cs typeface="Arial"/>
              </a:rPr>
              <a:t>to</a:t>
            </a:r>
            <a:r>
              <a:rPr sz="1400" spc="-10" dirty="0">
                <a:cs typeface="Arial"/>
              </a:rPr>
              <a:t> </a:t>
            </a:r>
            <a:r>
              <a:rPr sz="1400" dirty="0">
                <a:cs typeface="Arial"/>
              </a:rPr>
              <a:t>the</a:t>
            </a:r>
            <a:r>
              <a:rPr sz="1400" spc="-10" dirty="0">
                <a:cs typeface="Arial"/>
              </a:rPr>
              <a:t> </a:t>
            </a:r>
            <a:r>
              <a:rPr sz="1400" dirty="0">
                <a:cs typeface="Arial"/>
              </a:rPr>
              <a:t>Ch</a:t>
            </a:r>
            <a:r>
              <a:rPr sz="1400" spc="5" dirty="0">
                <a:cs typeface="Arial"/>
              </a:rPr>
              <a:t>i</a:t>
            </a:r>
            <a:r>
              <a:rPr sz="1400" dirty="0">
                <a:cs typeface="Arial"/>
              </a:rPr>
              <a:t>ef As</a:t>
            </a:r>
            <a:r>
              <a:rPr sz="1400" spc="5" dirty="0">
                <a:cs typeface="Arial"/>
              </a:rPr>
              <a:t>s</a:t>
            </a:r>
            <a:r>
              <a:rPr sz="1400" dirty="0">
                <a:cs typeface="Arial"/>
              </a:rPr>
              <a:t>i</a:t>
            </a:r>
            <a:r>
              <a:rPr sz="1400" spc="5" dirty="0">
                <a:cs typeface="Arial"/>
              </a:rPr>
              <a:t>s</a:t>
            </a:r>
            <a:r>
              <a:rPr sz="1400" dirty="0">
                <a:cs typeface="Arial"/>
              </a:rPr>
              <a:t>tant</a:t>
            </a:r>
            <a:r>
              <a:rPr sz="1400" spc="-35" dirty="0">
                <a:cs typeface="Arial"/>
              </a:rPr>
              <a:t> </a:t>
            </a:r>
            <a:r>
              <a:rPr sz="1400" dirty="0">
                <a:cs typeface="Arial"/>
              </a:rPr>
              <a:t>Pro</a:t>
            </a:r>
            <a:r>
              <a:rPr sz="1400" spc="5" dirty="0">
                <a:cs typeface="Arial"/>
              </a:rPr>
              <a:t>s</a:t>
            </a:r>
            <a:r>
              <a:rPr sz="1400" dirty="0">
                <a:cs typeface="Arial"/>
              </a:rPr>
              <a:t>e</a:t>
            </a:r>
            <a:r>
              <a:rPr sz="1400" spc="5" dirty="0">
                <a:cs typeface="Arial"/>
              </a:rPr>
              <a:t>c</a:t>
            </a:r>
            <a:r>
              <a:rPr sz="1400" dirty="0">
                <a:cs typeface="Arial"/>
              </a:rPr>
              <a:t>utor.</a:t>
            </a:r>
          </a:p>
        </p:txBody>
      </p:sp>
      <p:sp>
        <p:nvSpPr>
          <p:cNvPr id="30" name="object 9"/>
          <p:cNvSpPr txBox="1"/>
          <p:nvPr/>
        </p:nvSpPr>
        <p:spPr>
          <a:xfrm>
            <a:off x="9195254" y="3850460"/>
            <a:ext cx="2548108" cy="1107996"/>
          </a:xfrm>
          <a:prstGeom prst="rect">
            <a:avLst/>
          </a:prstGeom>
        </p:spPr>
        <p:txBody>
          <a:bodyPr vert="horz" wrap="square" lIns="0" tIns="0" rIns="0" bIns="0" rtlCol="0">
            <a:spAutoFit/>
          </a:bodyPr>
          <a:lstStyle/>
          <a:p>
            <a:pPr marL="12700">
              <a:lnSpc>
                <a:spcPct val="100000"/>
              </a:lnSpc>
            </a:pPr>
            <a:r>
              <a:rPr sz="1600" b="1" dirty="0">
                <a:solidFill>
                  <a:srgbClr val="F04F47"/>
                </a:solidFill>
                <a:latin typeface="Lora"/>
                <a:cs typeface="Arial"/>
              </a:rPr>
              <a:t>Et</a:t>
            </a:r>
            <a:r>
              <a:rPr sz="1600" b="1" spc="-5" dirty="0">
                <a:solidFill>
                  <a:srgbClr val="F04F47"/>
                </a:solidFill>
                <a:latin typeface="Lora"/>
                <a:cs typeface="Arial"/>
              </a:rPr>
              <a:t>h</a:t>
            </a:r>
            <a:r>
              <a:rPr sz="1600" b="1" dirty="0">
                <a:solidFill>
                  <a:srgbClr val="F04F47"/>
                </a:solidFill>
                <a:latin typeface="Lora"/>
                <a:cs typeface="Arial"/>
              </a:rPr>
              <a:t>i</a:t>
            </a:r>
            <a:r>
              <a:rPr sz="1600" b="1" spc="5" dirty="0">
                <a:solidFill>
                  <a:srgbClr val="F04F47"/>
                </a:solidFill>
                <a:latin typeface="Lora"/>
                <a:cs typeface="Arial"/>
              </a:rPr>
              <a:t>c</a:t>
            </a:r>
            <a:r>
              <a:rPr sz="1600" b="1" dirty="0">
                <a:solidFill>
                  <a:srgbClr val="F04F47"/>
                </a:solidFill>
                <a:latin typeface="Lora"/>
                <a:cs typeface="Arial"/>
              </a:rPr>
              <a:t>s</a:t>
            </a:r>
            <a:r>
              <a:rPr lang="en-US" sz="1600" b="1" dirty="0">
                <a:solidFill>
                  <a:srgbClr val="F04F47"/>
                </a:solidFill>
                <a:latin typeface="Lora"/>
                <a:cs typeface="Arial"/>
              </a:rPr>
              <a:t> &amp; Accountability</a:t>
            </a:r>
            <a:r>
              <a:rPr sz="1600" b="1" spc="-10" dirty="0">
                <a:solidFill>
                  <a:srgbClr val="F04F47"/>
                </a:solidFill>
                <a:latin typeface="Lora"/>
                <a:cs typeface="Arial"/>
              </a:rPr>
              <a:t> </a:t>
            </a:r>
            <a:endParaRPr lang="en-US" sz="1600" b="1" spc="-10" dirty="0">
              <a:solidFill>
                <a:srgbClr val="F04F47"/>
              </a:solidFill>
              <a:latin typeface="Lora"/>
              <a:cs typeface="Arial"/>
            </a:endParaRPr>
          </a:p>
          <a:p>
            <a:pPr marL="12700">
              <a:lnSpc>
                <a:spcPct val="100000"/>
              </a:lnSpc>
            </a:pPr>
            <a:r>
              <a:rPr sz="1400" dirty="0">
                <a:cs typeface="Arial"/>
              </a:rPr>
              <a:t>Led</a:t>
            </a:r>
            <a:r>
              <a:rPr sz="1400" spc="-10" dirty="0">
                <a:cs typeface="Arial"/>
              </a:rPr>
              <a:t> </a:t>
            </a:r>
            <a:r>
              <a:rPr sz="1400" dirty="0">
                <a:cs typeface="Arial"/>
              </a:rPr>
              <a:t>by</a:t>
            </a:r>
            <a:r>
              <a:rPr sz="1400" spc="-10" dirty="0">
                <a:cs typeface="Arial"/>
              </a:rPr>
              <a:t> </a:t>
            </a:r>
            <a:r>
              <a:rPr sz="1400" dirty="0">
                <a:cs typeface="Arial"/>
              </a:rPr>
              <a:t>Chief</a:t>
            </a:r>
            <a:r>
              <a:rPr sz="1400" spc="-10" dirty="0">
                <a:cs typeface="Arial"/>
              </a:rPr>
              <a:t> </a:t>
            </a:r>
            <a:r>
              <a:rPr sz="1400" dirty="0">
                <a:cs typeface="Arial"/>
              </a:rPr>
              <a:t>Ethi</a:t>
            </a:r>
            <a:r>
              <a:rPr sz="1400" spc="5" dirty="0">
                <a:cs typeface="Arial"/>
              </a:rPr>
              <a:t>c</a:t>
            </a:r>
            <a:r>
              <a:rPr sz="1400" dirty="0">
                <a:cs typeface="Arial"/>
              </a:rPr>
              <a:t>s</a:t>
            </a:r>
            <a:r>
              <a:rPr sz="1400" spc="-20" dirty="0">
                <a:cs typeface="Arial"/>
              </a:rPr>
              <a:t> </a:t>
            </a:r>
            <a:r>
              <a:rPr sz="1400" spc="-5" dirty="0">
                <a:cs typeface="Arial"/>
              </a:rPr>
              <a:t>O</a:t>
            </a:r>
            <a:r>
              <a:rPr sz="1400" dirty="0">
                <a:cs typeface="Arial"/>
              </a:rPr>
              <a:t>ffi</a:t>
            </a:r>
            <a:r>
              <a:rPr sz="1400" spc="5" dirty="0">
                <a:cs typeface="Arial"/>
              </a:rPr>
              <a:t>c</a:t>
            </a:r>
            <a:r>
              <a:rPr sz="1400" dirty="0">
                <a:cs typeface="Arial"/>
              </a:rPr>
              <a:t>er</a:t>
            </a:r>
            <a:r>
              <a:rPr lang="en-US" sz="1400" spc="-25" dirty="0">
                <a:cs typeface="Arial"/>
              </a:rPr>
              <a:t> who also assists in overseeing and representing the City in Consent Decree compliance.</a:t>
            </a:r>
            <a:r>
              <a:rPr sz="1400" spc="-10" dirty="0">
                <a:cs typeface="Arial"/>
              </a:rPr>
              <a:t> </a:t>
            </a:r>
            <a:endParaRPr sz="1400" dirty="0">
              <a:cs typeface="Arial"/>
            </a:endParaRPr>
          </a:p>
        </p:txBody>
      </p:sp>
      <p:sp>
        <p:nvSpPr>
          <p:cNvPr id="31" name="object 7"/>
          <p:cNvSpPr/>
          <p:nvPr/>
        </p:nvSpPr>
        <p:spPr>
          <a:xfrm>
            <a:off x="866264" y="2146265"/>
            <a:ext cx="1191768" cy="1191768"/>
          </a:xfrm>
          <a:prstGeom prst="rect">
            <a:avLst/>
          </a:prstGeom>
          <a:blipFill>
            <a:blip r:embed="rId7" cstate="print"/>
            <a:stretch>
              <a:fillRect/>
            </a:stretch>
          </a:blipFill>
        </p:spPr>
        <p:txBody>
          <a:bodyPr wrap="square" lIns="0" tIns="0" rIns="0" bIns="0" rtlCol="0"/>
          <a:lstStyle/>
          <a:p>
            <a:endParaRPr/>
          </a:p>
        </p:txBody>
      </p:sp>
      <p:pic>
        <p:nvPicPr>
          <p:cNvPr id="32" name="Picture 31"/>
          <p:cNvPicPr>
            <a:picLocks noChangeAspect="1"/>
          </p:cNvPicPr>
          <p:nvPr/>
        </p:nvPicPr>
        <p:blipFill rotWithShape="1">
          <a:blip r:embed="rId8">
            <a:extLst>
              <a:ext uri="{28A0092B-C50C-407E-A947-70E740481C1C}">
                <a14:useLocalDpi xmlns:a14="http://schemas.microsoft.com/office/drawing/2010/main" val="0"/>
              </a:ext>
            </a:extLst>
          </a:blip>
          <a:srcRect l="4760" t="9062" r="4664" b="10938"/>
          <a:stretch/>
        </p:blipFill>
        <p:spPr>
          <a:xfrm>
            <a:off x="2165456" y="2146265"/>
            <a:ext cx="1223494" cy="1215626"/>
          </a:xfrm>
          <a:prstGeom prst="rect">
            <a:avLst/>
          </a:prstGeom>
        </p:spPr>
      </p:pic>
      <p:sp>
        <p:nvSpPr>
          <p:cNvPr id="33" name="object 10"/>
          <p:cNvSpPr/>
          <p:nvPr/>
        </p:nvSpPr>
        <p:spPr>
          <a:xfrm>
            <a:off x="3496374" y="2147789"/>
            <a:ext cx="1197864" cy="1188720"/>
          </a:xfrm>
          <a:prstGeom prst="rect">
            <a:avLst/>
          </a:prstGeom>
          <a:blipFill>
            <a:blip r:embed="rId9" cstate="print"/>
            <a:stretch>
              <a:fillRect/>
            </a:stretch>
          </a:blipFill>
        </p:spPr>
        <p:txBody>
          <a:bodyPr wrap="square" lIns="0" tIns="0" rIns="0" bIns="0" rtlCol="0"/>
          <a:lstStyle/>
          <a:p>
            <a:endParaRPr/>
          </a:p>
        </p:txBody>
      </p:sp>
      <p:sp>
        <p:nvSpPr>
          <p:cNvPr id="34" name="object 11"/>
          <p:cNvSpPr/>
          <p:nvPr/>
        </p:nvSpPr>
        <p:spPr>
          <a:xfrm>
            <a:off x="866264" y="3976821"/>
            <a:ext cx="1175003" cy="1189634"/>
          </a:xfrm>
          <a:prstGeom prst="rect">
            <a:avLst/>
          </a:prstGeom>
          <a:blipFill>
            <a:blip r:embed="rId10" cstate="print"/>
            <a:srcRect/>
            <a:stretch>
              <a:fillRect l="-3113" t="-9004" r="-5891"/>
            </a:stretch>
          </a:blipFill>
        </p:spPr>
        <p:txBody>
          <a:bodyPr wrap="square" lIns="0" tIns="0" rIns="0" bIns="0" rtlCol="0"/>
          <a:lstStyle/>
          <a:p>
            <a:endParaRPr/>
          </a:p>
        </p:txBody>
      </p:sp>
      <p:sp>
        <p:nvSpPr>
          <p:cNvPr id="35" name="object 12"/>
          <p:cNvSpPr/>
          <p:nvPr/>
        </p:nvSpPr>
        <p:spPr>
          <a:xfrm>
            <a:off x="2180418" y="3968265"/>
            <a:ext cx="1208532" cy="1191768"/>
          </a:xfrm>
          <a:prstGeom prst="rect">
            <a:avLst/>
          </a:prstGeom>
          <a:blipFill>
            <a:blip r:embed="rId11" cstate="print"/>
            <a:srcRect/>
            <a:stretch>
              <a:fillRect l="-1884" t="-2300" r="-1" b="415"/>
            </a:stretch>
          </a:blipFill>
        </p:spPr>
        <p:txBody>
          <a:bodyPr wrap="square" lIns="0" tIns="0" rIns="0" bIns="0" rtlCol="0"/>
          <a:lstStyle/>
          <a:p>
            <a:endParaRPr/>
          </a:p>
        </p:txBody>
      </p:sp>
      <p:pic>
        <p:nvPicPr>
          <p:cNvPr id="36" name="Picture 35"/>
          <p:cNvPicPr>
            <a:picLocks noChangeAspect="1"/>
          </p:cNvPicPr>
          <p:nvPr/>
        </p:nvPicPr>
        <p:blipFill rotWithShape="1">
          <a:blip r:embed="rId12">
            <a:extLst>
              <a:ext uri="{28A0092B-C50C-407E-A947-70E740481C1C}">
                <a14:useLocalDpi xmlns:a14="http://schemas.microsoft.com/office/drawing/2010/main" val="0"/>
              </a:ext>
            </a:extLst>
          </a:blip>
          <a:srcRect l="1508" t="6855" r="10177" b="30877"/>
          <a:stretch/>
        </p:blipFill>
        <p:spPr>
          <a:xfrm>
            <a:off x="3503818" y="3968265"/>
            <a:ext cx="1201746" cy="1186589"/>
          </a:xfrm>
          <a:prstGeom prst="rect">
            <a:avLst/>
          </a:prstGeom>
        </p:spPr>
      </p:pic>
      <p:sp>
        <p:nvSpPr>
          <p:cNvPr id="3" name="Rectangle 2"/>
          <p:cNvSpPr/>
          <p:nvPr/>
        </p:nvSpPr>
        <p:spPr>
          <a:xfrm>
            <a:off x="929892" y="3353509"/>
            <a:ext cx="1032975" cy="261610"/>
          </a:xfrm>
          <a:prstGeom prst="rect">
            <a:avLst/>
          </a:prstGeom>
        </p:spPr>
        <p:txBody>
          <a:bodyPr wrap="none">
            <a:spAutoFit/>
          </a:bodyPr>
          <a:lstStyle/>
          <a:p>
            <a:pPr marL="34925">
              <a:lnSpc>
                <a:spcPct val="100000"/>
              </a:lnSpc>
            </a:pPr>
            <a:r>
              <a:rPr lang="en-US" sz="1050" b="1" spc="5" dirty="0">
                <a:solidFill>
                  <a:srgbClr val="F04F47"/>
                </a:solidFill>
                <a:latin typeface="Lora"/>
                <a:cs typeface="Arial"/>
              </a:rPr>
              <a:t>M</a:t>
            </a:r>
            <a:r>
              <a:rPr lang="en-US" sz="1050" b="1" dirty="0">
                <a:solidFill>
                  <a:srgbClr val="F04F47"/>
                </a:solidFill>
                <a:latin typeface="Lora"/>
                <a:cs typeface="Arial"/>
              </a:rPr>
              <a:t>ark</a:t>
            </a:r>
            <a:r>
              <a:rPr lang="en-US" sz="1050" b="1" spc="-10" dirty="0">
                <a:solidFill>
                  <a:srgbClr val="F04F47"/>
                </a:solidFill>
                <a:latin typeface="Lora"/>
                <a:cs typeface="Arial"/>
              </a:rPr>
              <a:t> </a:t>
            </a:r>
            <a:r>
              <a:rPr lang="en-US" sz="1050" b="1" dirty="0">
                <a:solidFill>
                  <a:srgbClr val="F04F47"/>
                </a:solidFill>
                <a:latin typeface="Lora"/>
                <a:cs typeface="Arial"/>
              </a:rPr>
              <a:t>G</a:t>
            </a:r>
            <a:r>
              <a:rPr lang="en-US" sz="1050" b="1" spc="-5" dirty="0">
                <a:solidFill>
                  <a:srgbClr val="F04F47"/>
                </a:solidFill>
                <a:latin typeface="Lora"/>
                <a:cs typeface="Arial"/>
              </a:rPr>
              <a:t>r</a:t>
            </a:r>
            <a:r>
              <a:rPr lang="en-US" sz="1050" b="1" dirty="0">
                <a:solidFill>
                  <a:srgbClr val="F04F47"/>
                </a:solidFill>
                <a:latin typeface="Lora"/>
                <a:cs typeface="Arial"/>
              </a:rPr>
              <a:t>iffin</a:t>
            </a:r>
            <a:endParaRPr lang="en-US" sz="1050" dirty="0">
              <a:solidFill>
                <a:srgbClr val="F04F47"/>
              </a:solidFill>
              <a:latin typeface="Lora"/>
              <a:cs typeface="Arial"/>
            </a:endParaRPr>
          </a:p>
        </p:txBody>
      </p:sp>
      <p:sp>
        <p:nvSpPr>
          <p:cNvPr id="19" name="Rectangle 18"/>
          <p:cNvSpPr/>
          <p:nvPr/>
        </p:nvSpPr>
        <p:spPr>
          <a:xfrm>
            <a:off x="1820507" y="3348592"/>
            <a:ext cx="1644681" cy="261610"/>
          </a:xfrm>
          <a:prstGeom prst="rect">
            <a:avLst/>
          </a:prstGeom>
        </p:spPr>
        <p:txBody>
          <a:bodyPr wrap="none">
            <a:spAutoFit/>
          </a:bodyPr>
          <a:lstStyle/>
          <a:p>
            <a:pPr marL="267970">
              <a:lnSpc>
                <a:spcPct val="100000"/>
              </a:lnSpc>
            </a:pPr>
            <a:r>
              <a:rPr lang="en-US" sz="1050" b="1" dirty="0">
                <a:solidFill>
                  <a:srgbClr val="F04F47"/>
                </a:solidFill>
                <a:latin typeface="Lora"/>
                <a:cs typeface="Arial"/>
              </a:rPr>
              <a:t>Stephanie Melnyk</a:t>
            </a:r>
            <a:endParaRPr lang="en-US" sz="1050" dirty="0">
              <a:solidFill>
                <a:srgbClr val="F04F47"/>
              </a:solidFill>
              <a:latin typeface="Lora"/>
              <a:cs typeface="Arial"/>
            </a:endParaRPr>
          </a:p>
        </p:txBody>
      </p:sp>
      <p:sp>
        <p:nvSpPr>
          <p:cNvPr id="20" name="Rectangle 19"/>
          <p:cNvSpPr/>
          <p:nvPr/>
        </p:nvSpPr>
        <p:spPr>
          <a:xfrm>
            <a:off x="897086" y="3534360"/>
            <a:ext cx="1046440" cy="261610"/>
          </a:xfrm>
          <a:prstGeom prst="rect">
            <a:avLst/>
          </a:prstGeom>
        </p:spPr>
        <p:txBody>
          <a:bodyPr wrap="none">
            <a:spAutoFit/>
          </a:bodyPr>
          <a:lstStyle/>
          <a:p>
            <a:pPr marL="133985">
              <a:lnSpc>
                <a:spcPct val="100000"/>
              </a:lnSpc>
            </a:pPr>
            <a:r>
              <a:rPr lang="en-US" sz="1050" spc="-5" dirty="0">
                <a:cs typeface="Arial"/>
              </a:rPr>
              <a:t>La</a:t>
            </a:r>
            <a:r>
              <a:rPr lang="en-US" sz="1050" dirty="0">
                <a:cs typeface="Arial"/>
              </a:rPr>
              <a:t>w</a:t>
            </a:r>
            <a:r>
              <a:rPr lang="en-US" sz="1050" spc="15" dirty="0">
                <a:cs typeface="Arial"/>
              </a:rPr>
              <a:t> </a:t>
            </a:r>
            <a:r>
              <a:rPr lang="en-US" sz="1050" dirty="0">
                <a:cs typeface="Arial"/>
              </a:rPr>
              <a:t>Dir</a:t>
            </a:r>
            <a:r>
              <a:rPr lang="en-US" sz="1050" spc="-10" dirty="0">
                <a:cs typeface="Arial"/>
              </a:rPr>
              <a:t>e</a:t>
            </a:r>
            <a:r>
              <a:rPr lang="en-US" sz="1050" spc="5" dirty="0">
                <a:cs typeface="Arial"/>
              </a:rPr>
              <a:t>c</a:t>
            </a:r>
            <a:r>
              <a:rPr lang="en-US" sz="1050" dirty="0">
                <a:cs typeface="Arial"/>
              </a:rPr>
              <a:t>t</a:t>
            </a:r>
            <a:r>
              <a:rPr lang="en-US" sz="1050" spc="-10" dirty="0">
                <a:cs typeface="Arial"/>
              </a:rPr>
              <a:t>o</a:t>
            </a:r>
            <a:r>
              <a:rPr lang="en-US" sz="1050" dirty="0">
                <a:cs typeface="Arial"/>
              </a:rPr>
              <a:t>r</a:t>
            </a:r>
          </a:p>
        </p:txBody>
      </p:sp>
      <p:sp>
        <p:nvSpPr>
          <p:cNvPr id="37" name="Rectangle 36"/>
          <p:cNvSpPr/>
          <p:nvPr/>
        </p:nvSpPr>
        <p:spPr>
          <a:xfrm>
            <a:off x="1899121" y="3530570"/>
            <a:ext cx="1698222" cy="261610"/>
          </a:xfrm>
          <a:prstGeom prst="rect">
            <a:avLst/>
          </a:prstGeom>
        </p:spPr>
        <p:txBody>
          <a:bodyPr wrap="none">
            <a:spAutoFit/>
          </a:bodyPr>
          <a:lstStyle/>
          <a:p>
            <a:pPr marL="133985">
              <a:lnSpc>
                <a:spcPct val="100000"/>
              </a:lnSpc>
            </a:pPr>
            <a:r>
              <a:rPr lang="en-US" sz="1050" spc="-5" dirty="0">
                <a:cs typeface="Arial"/>
              </a:rPr>
              <a:t>Chief Corporate Counsel</a:t>
            </a:r>
            <a:endParaRPr lang="en-US" sz="1050" dirty="0">
              <a:cs typeface="Arial"/>
            </a:endParaRPr>
          </a:p>
        </p:txBody>
      </p:sp>
      <p:sp>
        <p:nvSpPr>
          <p:cNvPr id="39" name="Rectangle 38"/>
          <p:cNvSpPr/>
          <p:nvPr/>
        </p:nvSpPr>
        <p:spPr>
          <a:xfrm>
            <a:off x="3273791" y="3336509"/>
            <a:ext cx="1452321" cy="261610"/>
          </a:xfrm>
          <a:prstGeom prst="rect">
            <a:avLst/>
          </a:prstGeom>
        </p:spPr>
        <p:txBody>
          <a:bodyPr wrap="none">
            <a:spAutoFit/>
          </a:bodyPr>
          <a:lstStyle/>
          <a:p>
            <a:pPr marL="267970">
              <a:lnSpc>
                <a:spcPct val="100000"/>
              </a:lnSpc>
            </a:pPr>
            <a:r>
              <a:rPr lang="en-US" sz="1050" b="1" dirty="0">
                <a:solidFill>
                  <a:srgbClr val="F04F47"/>
                </a:solidFill>
                <a:latin typeface="Lora"/>
                <a:cs typeface="Arial"/>
              </a:rPr>
              <a:t>Michele Comer</a:t>
            </a:r>
            <a:endParaRPr lang="en-US" sz="1050" dirty="0">
              <a:solidFill>
                <a:srgbClr val="F04F47"/>
              </a:solidFill>
              <a:latin typeface="Lora"/>
              <a:cs typeface="Arial"/>
            </a:endParaRPr>
          </a:p>
        </p:txBody>
      </p:sp>
      <p:sp>
        <p:nvSpPr>
          <p:cNvPr id="40" name="Rectangle 39"/>
          <p:cNvSpPr/>
          <p:nvPr/>
        </p:nvSpPr>
        <p:spPr>
          <a:xfrm>
            <a:off x="3524366" y="3530139"/>
            <a:ext cx="1092287" cy="261610"/>
          </a:xfrm>
          <a:prstGeom prst="rect">
            <a:avLst/>
          </a:prstGeom>
        </p:spPr>
        <p:txBody>
          <a:bodyPr wrap="none">
            <a:spAutoFit/>
          </a:bodyPr>
          <a:lstStyle/>
          <a:p>
            <a:pPr marL="133985">
              <a:lnSpc>
                <a:spcPct val="100000"/>
              </a:lnSpc>
            </a:pPr>
            <a:r>
              <a:rPr lang="en-US" sz="1050" spc="-5" dirty="0">
                <a:cs typeface="Arial"/>
              </a:rPr>
              <a:t>Chief Counsel</a:t>
            </a:r>
            <a:endParaRPr lang="en-US" sz="1050" dirty="0">
              <a:cs typeface="Arial"/>
            </a:endParaRPr>
          </a:p>
        </p:txBody>
      </p:sp>
      <p:sp>
        <p:nvSpPr>
          <p:cNvPr id="41" name="Rectangle 40"/>
          <p:cNvSpPr/>
          <p:nvPr/>
        </p:nvSpPr>
        <p:spPr>
          <a:xfrm>
            <a:off x="727766" y="5173900"/>
            <a:ext cx="1162178" cy="253916"/>
          </a:xfrm>
          <a:prstGeom prst="rect">
            <a:avLst/>
          </a:prstGeom>
        </p:spPr>
        <p:txBody>
          <a:bodyPr wrap="none">
            <a:spAutoFit/>
          </a:bodyPr>
          <a:lstStyle/>
          <a:p>
            <a:pPr marL="267970">
              <a:lnSpc>
                <a:spcPct val="100000"/>
              </a:lnSpc>
            </a:pPr>
            <a:r>
              <a:rPr lang="en-US" sz="1050" b="1" dirty="0">
                <a:solidFill>
                  <a:srgbClr val="F04F47"/>
                </a:solidFill>
                <a:latin typeface="Lora"/>
                <a:cs typeface="Arial"/>
              </a:rPr>
              <a:t>Elena </a:t>
            </a:r>
            <a:r>
              <a:rPr lang="en-US" sz="1050" b="1" dirty="0" err="1">
                <a:solidFill>
                  <a:srgbClr val="F04F47"/>
                </a:solidFill>
                <a:latin typeface="Lora"/>
                <a:cs typeface="Arial"/>
              </a:rPr>
              <a:t>Boop</a:t>
            </a:r>
            <a:endParaRPr lang="en-US" sz="1050" dirty="0">
              <a:solidFill>
                <a:srgbClr val="F04F47"/>
              </a:solidFill>
              <a:latin typeface="Lora"/>
              <a:cs typeface="Arial"/>
            </a:endParaRPr>
          </a:p>
        </p:txBody>
      </p:sp>
      <p:sp>
        <p:nvSpPr>
          <p:cNvPr id="42" name="Rectangle 41"/>
          <p:cNvSpPr/>
          <p:nvPr/>
        </p:nvSpPr>
        <p:spPr>
          <a:xfrm>
            <a:off x="752313" y="5367530"/>
            <a:ext cx="1322478" cy="253916"/>
          </a:xfrm>
          <a:prstGeom prst="rect">
            <a:avLst/>
          </a:prstGeom>
        </p:spPr>
        <p:txBody>
          <a:bodyPr wrap="none">
            <a:spAutoFit/>
          </a:bodyPr>
          <a:lstStyle/>
          <a:p>
            <a:pPr marL="133985">
              <a:lnSpc>
                <a:spcPct val="100000"/>
              </a:lnSpc>
            </a:pPr>
            <a:r>
              <a:rPr lang="en-US" sz="1050" spc="-5" dirty="0">
                <a:cs typeface="Arial"/>
              </a:rPr>
              <a:t>Chief Trial Counsel</a:t>
            </a:r>
            <a:endParaRPr lang="en-US" sz="1050" dirty="0">
              <a:cs typeface="Arial"/>
            </a:endParaRPr>
          </a:p>
        </p:txBody>
      </p:sp>
      <p:sp>
        <p:nvSpPr>
          <p:cNvPr id="43" name="Rectangle 42"/>
          <p:cNvSpPr/>
          <p:nvPr/>
        </p:nvSpPr>
        <p:spPr>
          <a:xfrm>
            <a:off x="1923505" y="5151044"/>
            <a:ext cx="1519647" cy="253916"/>
          </a:xfrm>
          <a:prstGeom prst="rect">
            <a:avLst/>
          </a:prstGeom>
        </p:spPr>
        <p:txBody>
          <a:bodyPr wrap="none">
            <a:spAutoFit/>
          </a:bodyPr>
          <a:lstStyle/>
          <a:p>
            <a:pPr marL="267970">
              <a:lnSpc>
                <a:spcPct val="100000"/>
              </a:lnSpc>
            </a:pPr>
            <a:r>
              <a:rPr lang="en-US" sz="1050" b="1" dirty="0" err="1">
                <a:solidFill>
                  <a:srgbClr val="F04F47"/>
                </a:solidFill>
                <a:latin typeface="Lora"/>
                <a:cs typeface="Arial"/>
              </a:rPr>
              <a:t>Aqueelah</a:t>
            </a:r>
            <a:r>
              <a:rPr lang="en-US" sz="1050" b="1" dirty="0">
                <a:solidFill>
                  <a:srgbClr val="F04F47"/>
                </a:solidFill>
                <a:latin typeface="Lora"/>
                <a:cs typeface="Arial"/>
              </a:rPr>
              <a:t> Jordan</a:t>
            </a:r>
            <a:endParaRPr lang="en-US" sz="1050" dirty="0">
              <a:solidFill>
                <a:srgbClr val="F04F47"/>
              </a:solidFill>
              <a:latin typeface="Lora"/>
              <a:cs typeface="Arial"/>
            </a:endParaRPr>
          </a:p>
        </p:txBody>
      </p:sp>
      <p:sp>
        <p:nvSpPr>
          <p:cNvPr id="44" name="Rectangle 43"/>
          <p:cNvSpPr/>
          <p:nvPr/>
        </p:nvSpPr>
        <p:spPr>
          <a:xfrm>
            <a:off x="2143258" y="5344674"/>
            <a:ext cx="1218603" cy="253916"/>
          </a:xfrm>
          <a:prstGeom prst="rect">
            <a:avLst/>
          </a:prstGeom>
        </p:spPr>
        <p:txBody>
          <a:bodyPr wrap="none">
            <a:spAutoFit/>
          </a:bodyPr>
          <a:lstStyle/>
          <a:p>
            <a:pPr marL="133985">
              <a:lnSpc>
                <a:spcPct val="100000"/>
              </a:lnSpc>
            </a:pPr>
            <a:r>
              <a:rPr lang="en-US" sz="1050" spc="-5" dirty="0">
                <a:cs typeface="Arial"/>
              </a:rPr>
              <a:t>Chief Prosecutor</a:t>
            </a:r>
            <a:endParaRPr lang="en-US" sz="1050" dirty="0">
              <a:cs typeface="Arial"/>
            </a:endParaRPr>
          </a:p>
        </p:txBody>
      </p:sp>
      <p:sp>
        <p:nvSpPr>
          <p:cNvPr id="45" name="Rectangle 44"/>
          <p:cNvSpPr/>
          <p:nvPr/>
        </p:nvSpPr>
        <p:spPr>
          <a:xfrm>
            <a:off x="3259916" y="5134673"/>
            <a:ext cx="1498808" cy="253916"/>
          </a:xfrm>
          <a:prstGeom prst="rect">
            <a:avLst/>
          </a:prstGeom>
        </p:spPr>
        <p:txBody>
          <a:bodyPr wrap="none">
            <a:spAutoFit/>
          </a:bodyPr>
          <a:lstStyle/>
          <a:p>
            <a:pPr marL="267970">
              <a:lnSpc>
                <a:spcPct val="100000"/>
              </a:lnSpc>
            </a:pPr>
            <a:r>
              <a:rPr lang="en-US" sz="1050" b="1" dirty="0" err="1">
                <a:solidFill>
                  <a:srgbClr val="F04F47"/>
                </a:solidFill>
                <a:latin typeface="Lora"/>
                <a:cs typeface="Arial"/>
              </a:rPr>
              <a:t>Delanté</a:t>
            </a:r>
            <a:r>
              <a:rPr lang="en-US" sz="1050" b="1" dirty="0">
                <a:solidFill>
                  <a:srgbClr val="F04F47"/>
                </a:solidFill>
                <a:latin typeface="Lora"/>
                <a:cs typeface="Arial"/>
              </a:rPr>
              <a:t> Thomas</a:t>
            </a:r>
            <a:endParaRPr lang="en-US" sz="1050" dirty="0">
              <a:solidFill>
                <a:srgbClr val="F04F47"/>
              </a:solidFill>
              <a:latin typeface="Lora"/>
              <a:cs typeface="Arial"/>
            </a:endParaRPr>
          </a:p>
        </p:txBody>
      </p:sp>
      <p:sp>
        <p:nvSpPr>
          <p:cNvPr id="46" name="Rectangle 45"/>
          <p:cNvSpPr/>
          <p:nvPr/>
        </p:nvSpPr>
        <p:spPr>
          <a:xfrm>
            <a:off x="3418025" y="5328303"/>
            <a:ext cx="1347485" cy="253916"/>
          </a:xfrm>
          <a:prstGeom prst="rect">
            <a:avLst/>
          </a:prstGeom>
        </p:spPr>
        <p:txBody>
          <a:bodyPr wrap="none">
            <a:spAutoFit/>
          </a:bodyPr>
          <a:lstStyle/>
          <a:p>
            <a:pPr marL="133985">
              <a:lnSpc>
                <a:spcPct val="100000"/>
              </a:lnSpc>
            </a:pPr>
            <a:r>
              <a:rPr lang="en-US" sz="1050" spc="-5" dirty="0">
                <a:cs typeface="Arial"/>
              </a:rPr>
              <a:t>Chief Ethics Officer</a:t>
            </a:r>
            <a:endParaRPr lang="en-US" sz="1050" dirty="0">
              <a:cs typeface="Arial"/>
            </a:endParaRPr>
          </a:p>
        </p:txBody>
      </p:sp>
    </p:spTree>
    <p:extLst>
      <p:ext uri="{BB962C8B-B14F-4D97-AF65-F5344CB8AC3E}">
        <p14:creationId xmlns:p14="http://schemas.microsoft.com/office/powerpoint/2010/main" val="2132361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92822-E99F-3D12-C12B-427D502E485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A8051BD-88D5-DF81-7DB1-9DA122A52ADB}"/>
              </a:ext>
            </a:extLst>
          </p:cNvPr>
          <p:cNvSpPr/>
          <p:nvPr/>
        </p:nvSpPr>
        <p:spPr>
          <a:xfrm>
            <a:off x="0" y="5820698"/>
            <a:ext cx="12192000" cy="1037302"/>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0752163-CBFC-F5BE-0873-962B9BE45947}"/>
              </a:ext>
            </a:extLst>
          </p:cNvPr>
          <p:cNvSpPr txBox="1"/>
          <p:nvPr/>
        </p:nvSpPr>
        <p:spPr>
          <a:xfrm>
            <a:off x="770547" y="688338"/>
            <a:ext cx="7715600" cy="846386"/>
          </a:xfrm>
          <a:prstGeom prst="rect">
            <a:avLst/>
          </a:prstGeom>
          <a:noFill/>
        </p:spPr>
        <p:txBody>
          <a:bodyPr wrap="square" lIns="91440" tIns="45720" rIns="91440" bIns="45720" rtlCol="0" anchor="t">
            <a:spAutoFit/>
          </a:bodyPr>
          <a:lstStyle/>
          <a:p>
            <a:r>
              <a:rPr lang="en-US" sz="2400" b="1" dirty="0">
                <a:solidFill>
                  <a:srgbClr val="292E6C"/>
                </a:solidFill>
                <a:latin typeface="Poppins"/>
                <a:cs typeface="Poppins"/>
              </a:rPr>
              <a:t>Core Initiatives and 2025 Progress</a:t>
            </a:r>
            <a:endParaRPr lang="en-US" sz="2400" dirty="0">
              <a:solidFill>
                <a:srgbClr val="000000"/>
              </a:solidFill>
              <a:latin typeface="Poppins"/>
              <a:cs typeface="Poppins"/>
            </a:endParaRPr>
          </a:p>
          <a:p>
            <a:endParaRPr lang="en-US" sz="2500" b="1" dirty="0">
              <a:solidFill>
                <a:srgbClr val="292E6C"/>
              </a:solidFill>
              <a:latin typeface="Poppins"/>
              <a:cs typeface="Poppins"/>
            </a:endParaRPr>
          </a:p>
        </p:txBody>
      </p:sp>
      <p:sp>
        <p:nvSpPr>
          <p:cNvPr id="13" name="TextBox 12">
            <a:extLst>
              <a:ext uri="{FF2B5EF4-FFF2-40B4-BE49-F238E27FC236}">
                <a16:creationId xmlns:a16="http://schemas.microsoft.com/office/drawing/2014/main" id="{79E929D4-F14C-D00F-3C60-6512FEE2B671}"/>
              </a:ext>
            </a:extLst>
          </p:cNvPr>
          <p:cNvSpPr txBox="1"/>
          <p:nvPr/>
        </p:nvSpPr>
        <p:spPr>
          <a:xfrm>
            <a:off x="1204805" y="6170913"/>
            <a:ext cx="2412454" cy="338554"/>
          </a:xfrm>
          <a:prstGeom prst="rect">
            <a:avLst/>
          </a:prstGeom>
          <a:noFill/>
        </p:spPr>
        <p:txBody>
          <a:bodyPr wrap="square" rtlCol="0">
            <a:spAutoFit/>
          </a:bodyPr>
          <a:lstStyle/>
          <a:p>
            <a:r>
              <a:rPr lang="en-US" sz="1600" dirty="0" err="1">
                <a:solidFill>
                  <a:schemeClr val="bg1"/>
                </a:solidFill>
                <a:latin typeface="Lora" pitchFamily="2" charset="77"/>
              </a:rPr>
              <a:t>clevelandohio.gov</a:t>
            </a:r>
            <a:endParaRPr lang="en-US" sz="1600" dirty="0">
              <a:solidFill>
                <a:schemeClr val="bg1"/>
              </a:solidFill>
              <a:latin typeface="Lora" pitchFamily="2" charset="77"/>
            </a:endParaRPr>
          </a:p>
        </p:txBody>
      </p:sp>
      <p:pic>
        <p:nvPicPr>
          <p:cNvPr id="14" name="Picture 13">
            <a:extLst>
              <a:ext uri="{FF2B5EF4-FFF2-40B4-BE49-F238E27FC236}">
                <a16:creationId xmlns:a16="http://schemas.microsoft.com/office/drawing/2014/main" id="{6722D93A-E2F6-D7CD-9662-7EF3C22CE363}"/>
              </a:ext>
            </a:extLst>
          </p:cNvPr>
          <p:cNvPicPr>
            <a:picLocks noChangeAspect="1"/>
          </p:cNvPicPr>
          <p:nvPr/>
        </p:nvPicPr>
        <p:blipFill>
          <a:blip r:embed="rId2"/>
          <a:stretch>
            <a:fillRect/>
          </a:stretch>
        </p:blipFill>
        <p:spPr>
          <a:xfrm>
            <a:off x="6055782" y="6232240"/>
            <a:ext cx="266700" cy="266700"/>
          </a:xfrm>
          <a:prstGeom prst="rect">
            <a:avLst/>
          </a:prstGeom>
        </p:spPr>
      </p:pic>
      <p:pic>
        <p:nvPicPr>
          <p:cNvPr id="6" name="Picture 5">
            <a:extLst>
              <a:ext uri="{FF2B5EF4-FFF2-40B4-BE49-F238E27FC236}">
                <a16:creationId xmlns:a16="http://schemas.microsoft.com/office/drawing/2014/main" id="{E4A1D367-60C5-6BC5-C93F-CFF1FE58698A}"/>
              </a:ext>
            </a:extLst>
          </p:cNvPr>
          <p:cNvPicPr>
            <a:picLocks noChangeAspect="1"/>
          </p:cNvPicPr>
          <p:nvPr/>
        </p:nvPicPr>
        <p:blipFill>
          <a:blip r:embed="rId3"/>
          <a:srcRect/>
          <a:stretch/>
        </p:blipFill>
        <p:spPr>
          <a:xfrm>
            <a:off x="9796913" y="6225576"/>
            <a:ext cx="268931" cy="268931"/>
          </a:xfrm>
          <a:prstGeom prst="rect">
            <a:avLst/>
          </a:prstGeom>
        </p:spPr>
      </p:pic>
      <p:pic>
        <p:nvPicPr>
          <p:cNvPr id="7" name="Picture 6">
            <a:extLst>
              <a:ext uri="{FF2B5EF4-FFF2-40B4-BE49-F238E27FC236}">
                <a16:creationId xmlns:a16="http://schemas.microsoft.com/office/drawing/2014/main" id="{4BB133EA-BC52-E440-8134-66F816068EFC}"/>
              </a:ext>
            </a:extLst>
          </p:cNvPr>
          <p:cNvPicPr>
            <a:picLocks noChangeAspect="1"/>
          </p:cNvPicPr>
          <p:nvPr/>
        </p:nvPicPr>
        <p:blipFill>
          <a:blip r:embed="rId4"/>
          <a:srcRect/>
          <a:stretch/>
        </p:blipFill>
        <p:spPr>
          <a:xfrm>
            <a:off x="10112736" y="6225576"/>
            <a:ext cx="268931" cy="268931"/>
          </a:xfrm>
          <a:prstGeom prst="rect">
            <a:avLst/>
          </a:prstGeom>
        </p:spPr>
      </p:pic>
      <p:pic>
        <p:nvPicPr>
          <p:cNvPr id="10" name="Picture 9">
            <a:extLst>
              <a:ext uri="{FF2B5EF4-FFF2-40B4-BE49-F238E27FC236}">
                <a16:creationId xmlns:a16="http://schemas.microsoft.com/office/drawing/2014/main" id="{10C858B0-2BD0-D9EA-1723-4627593AA17C}"/>
              </a:ext>
            </a:extLst>
          </p:cNvPr>
          <p:cNvPicPr>
            <a:picLocks noChangeAspect="1"/>
          </p:cNvPicPr>
          <p:nvPr/>
        </p:nvPicPr>
        <p:blipFill>
          <a:blip r:embed="rId5"/>
          <a:srcRect/>
          <a:stretch/>
        </p:blipFill>
        <p:spPr>
          <a:xfrm>
            <a:off x="10728014" y="6225576"/>
            <a:ext cx="268931" cy="268931"/>
          </a:xfrm>
          <a:prstGeom prst="rect">
            <a:avLst/>
          </a:prstGeom>
        </p:spPr>
      </p:pic>
      <p:pic>
        <p:nvPicPr>
          <p:cNvPr id="11" name="Picture 10">
            <a:extLst>
              <a:ext uri="{FF2B5EF4-FFF2-40B4-BE49-F238E27FC236}">
                <a16:creationId xmlns:a16="http://schemas.microsoft.com/office/drawing/2014/main" id="{0AEF9B69-2E27-8C29-F3F9-3147852F04D9}"/>
              </a:ext>
            </a:extLst>
          </p:cNvPr>
          <p:cNvPicPr>
            <a:picLocks noChangeAspect="1"/>
          </p:cNvPicPr>
          <p:nvPr/>
        </p:nvPicPr>
        <p:blipFill>
          <a:blip r:embed="rId6"/>
          <a:srcRect/>
          <a:stretch/>
        </p:blipFill>
        <p:spPr>
          <a:xfrm>
            <a:off x="10428559" y="6225576"/>
            <a:ext cx="268931" cy="268931"/>
          </a:xfrm>
          <a:prstGeom prst="rect">
            <a:avLst/>
          </a:prstGeom>
        </p:spPr>
      </p:pic>
      <p:sp>
        <p:nvSpPr>
          <p:cNvPr id="4" name="Rectangle 3">
            <a:extLst>
              <a:ext uri="{FF2B5EF4-FFF2-40B4-BE49-F238E27FC236}">
                <a16:creationId xmlns:a16="http://schemas.microsoft.com/office/drawing/2014/main" id="{E675AB7E-9252-4A2B-FC99-FD0DC8394776}"/>
              </a:ext>
            </a:extLst>
          </p:cNvPr>
          <p:cNvSpPr/>
          <p:nvPr/>
        </p:nvSpPr>
        <p:spPr>
          <a:xfrm>
            <a:off x="2317210" y="1441278"/>
            <a:ext cx="184731" cy="369332"/>
          </a:xfrm>
          <a:prstGeom prst="rect">
            <a:avLst/>
          </a:prstGeom>
        </p:spPr>
        <p:txBody>
          <a:bodyPr wrap="none" lIns="91440" tIns="45720" rIns="91440" bIns="45720" anchor="t">
            <a:spAutoFit/>
          </a:bodyPr>
          <a:lstStyle/>
          <a:p>
            <a:endParaRPr lang="en-US" dirty="0">
              <a:solidFill>
                <a:srgbClr val="C00000"/>
              </a:solidFill>
              <a:latin typeface="Arial Black" panose="020B0A04020102020204" pitchFamily="34" charset="0"/>
            </a:endParaRPr>
          </a:p>
        </p:txBody>
      </p:sp>
      <p:sp>
        <p:nvSpPr>
          <p:cNvPr id="15" name="TextBox 14"/>
          <p:cNvSpPr txBox="1"/>
          <p:nvPr/>
        </p:nvSpPr>
        <p:spPr>
          <a:xfrm>
            <a:off x="770547" y="1534724"/>
            <a:ext cx="5285235" cy="3262432"/>
          </a:xfrm>
          <a:prstGeom prst="rect">
            <a:avLst/>
          </a:prstGeom>
          <a:noFill/>
        </p:spPr>
        <p:txBody>
          <a:bodyPr wrap="square" rtlCol="0">
            <a:spAutoFit/>
          </a:bodyPr>
          <a:lstStyle/>
          <a:p>
            <a:r>
              <a:rPr lang="en-US" b="1" dirty="0">
                <a:solidFill>
                  <a:srgbClr val="F04F47"/>
                </a:solidFill>
              </a:rPr>
              <a:t>Litigation</a:t>
            </a:r>
          </a:p>
          <a:p>
            <a:pPr marL="285750" indent="-285750">
              <a:buFont typeface="Arial" panose="020B0604020202020204" pitchFamily="34" charset="0"/>
              <a:buChar char="•"/>
            </a:pPr>
            <a:r>
              <a:rPr lang="en-US" sz="1400" dirty="0"/>
              <a:t>Secured over $ 4 million in payments, including settlements and collections in claims/cases by the City including more than $1M in civil litigation payments to the City; </a:t>
            </a:r>
          </a:p>
          <a:p>
            <a:pPr marL="285750" indent="-285750">
              <a:spcAft>
                <a:spcPts val="600"/>
              </a:spcAft>
              <a:buFont typeface="Arial" panose="020B0604020202020204" pitchFamily="34" charset="0"/>
              <a:buChar char="•"/>
            </a:pPr>
            <a:r>
              <a:rPr lang="en-US" sz="1400" dirty="0"/>
              <a:t>Saved the city hundreds of thousands of dollars by obtaining dismissals, favorable judgments and negotiated settlements;</a:t>
            </a:r>
          </a:p>
          <a:p>
            <a:pPr marL="285750" indent="-285750">
              <a:spcAft>
                <a:spcPts val="600"/>
              </a:spcAft>
              <a:buFont typeface="Arial" panose="020B0604020202020204" pitchFamily="34" charset="0"/>
              <a:buChar char="•"/>
            </a:pPr>
            <a:r>
              <a:rPr lang="en-US" sz="1400" dirty="0"/>
              <a:t>Handled over 1,000 claims, subpoenas, litigation, and labor and employment matters in FY 2025.</a:t>
            </a:r>
          </a:p>
          <a:p>
            <a:pPr>
              <a:spcAft>
                <a:spcPts val="600"/>
              </a:spcAft>
            </a:pPr>
            <a:endParaRPr lang="en-US" sz="1400" dirty="0"/>
          </a:p>
          <a:p>
            <a:pPr>
              <a:spcAft>
                <a:spcPts val="600"/>
              </a:spcAft>
            </a:pPr>
            <a:endParaRPr lang="en-US" sz="1400" dirty="0"/>
          </a:p>
          <a:p>
            <a:pPr marL="285750" indent="-285750">
              <a:buFont typeface="Arial" panose="020B0604020202020204" pitchFamily="34" charset="0"/>
              <a:buChar char="•"/>
            </a:pPr>
            <a:r>
              <a:rPr lang="en-US" sz="1400" b="1" dirty="0"/>
              <a:t>Chief Assistant Director of Law: James R. Russell</a:t>
            </a:r>
          </a:p>
          <a:p>
            <a:pPr marL="285750" indent="-285750">
              <a:buFont typeface="Arial" panose="020B0604020202020204" pitchFamily="34" charset="0"/>
              <a:buChar char="•"/>
            </a:pPr>
            <a:r>
              <a:rPr lang="en-US" sz="1400" b="1" dirty="0"/>
              <a:t>Chief Assistant Director of Law: William </a:t>
            </a:r>
            <a:r>
              <a:rPr lang="en-US" sz="1400" b="1" dirty="0" err="1"/>
              <a:t>Menzalora</a:t>
            </a:r>
            <a:endParaRPr lang="en-US" sz="1400" b="1" dirty="0"/>
          </a:p>
          <a:p>
            <a:pPr marL="285750" indent="-285750">
              <a:buFont typeface="Arial" panose="020B0604020202020204" pitchFamily="34" charset="0"/>
              <a:buChar char="•"/>
            </a:pPr>
            <a:r>
              <a:rPr lang="en-US" sz="1400" b="1" dirty="0"/>
              <a:t>Chief Assistant Director of Law: Tiffany Fischbach</a:t>
            </a:r>
          </a:p>
        </p:txBody>
      </p:sp>
      <p:sp>
        <p:nvSpPr>
          <p:cNvPr id="17" name="TextBox 16"/>
          <p:cNvSpPr txBox="1"/>
          <p:nvPr/>
        </p:nvSpPr>
        <p:spPr>
          <a:xfrm>
            <a:off x="6579114" y="1537943"/>
            <a:ext cx="5551937" cy="1661993"/>
          </a:xfrm>
          <a:prstGeom prst="rect">
            <a:avLst/>
          </a:prstGeom>
          <a:noFill/>
        </p:spPr>
        <p:txBody>
          <a:bodyPr wrap="square" rtlCol="0">
            <a:spAutoFit/>
          </a:bodyPr>
          <a:lstStyle/>
          <a:p>
            <a:r>
              <a:rPr lang="en-US" b="1" dirty="0">
                <a:solidFill>
                  <a:srgbClr val="F04F47"/>
                </a:solidFill>
              </a:rPr>
              <a:t>Development</a:t>
            </a:r>
          </a:p>
          <a:p>
            <a:pPr marL="285750" indent="-285750">
              <a:buFont typeface="Arial" panose="020B0604020202020204" pitchFamily="34" charset="0"/>
              <a:buChar char="•"/>
            </a:pPr>
            <a:r>
              <a:rPr lang="en-US" sz="1400" dirty="0"/>
              <a:t>Assists City’s economic development efforts by counseling and crafting real estate and development transactions</a:t>
            </a:r>
          </a:p>
          <a:p>
            <a:pPr marL="742950" lvl="1" indent="-285750">
              <a:buFont typeface="Arial" panose="020B0604020202020204" pitchFamily="34" charset="0"/>
              <a:buChar char="•"/>
            </a:pPr>
            <a:r>
              <a:rPr lang="en-US" sz="1400" dirty="0"/>
              <a:t>Ex: Bedrock Development</a:t>
            </a:r>
          </a:p>
          <a:p>
            <a:pPr marL="742950" lvl="1" indent="-285750">
              <a:buFont typeface="Arial" panose="020B0604020202020204" pitchFamily="34" charset="0"/>
              <a:buChar char="•"/>
            </a:pPr>
            <a:r>
              <a:rPr lang="en-US" sz="1400" dirty="0"/>
              <a:t>Ex: </a:t>
            </a:r>
            <a:r>
              <a:rPr lang="en-US" sz="1400" dirty="0" err="1"/>
              <a:t>Erieview</a:t>
            </a:r>
            <a:r>
              <a:rPr lang="en-US" sz="1400" dirty="0"/>
              <a:t> Tower and Galleria Redevelopment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Chief Assistant Director of Law: Richard Bertovich</a:t>
            </a:r>
          </a:p>
        </p:txBody>
      </p:sp>
      <p:sp>
        <p:nvSpPr>
          <p:cNvPr id="18" name="TextBox 17"/>
          <p:cNvSpPr txBox="1"/>
          <p:nvPr/>
        </p:nvSpPr>
        <p:spPr>
          <a:xfrm>
            <a:off x="6579113" y="3243020"/>
            <a:ext cx="5551937" cy="2308324"/>
          </a:xfrm>
          <a:prstGeom prst="rect">
            <a:avLst/>
          </a:prstGeom>
          <a:noFill/>
        </p:spPr>
        <p:txBody>
          <a:bodyPr wrap="square" rtlCol="0">
            <a:spAutoFit/>
          </a:bodyPr>
          <a:lstStyle/>
          <a:p>
            <a:r>
              <a:rPr lang="en-US" b="1" dirty="0">
                <a:solidFill>
                  <a:srgbClr val="F04F47"/>
                </a:solidFill>
              </a:rPr>
              <a:t>Code Enforcement</a:t>
            </a:r>
          </a:p>
          <a:p>
            <a:pPr marL="285750" indent="-285750">
              <a:buFont typeface="Arial" panose="020B0604020202020204" pitchFamily="34" charset="0"/>
              <a:buChar char="•"/>
            </a:pPr>
            <a:r>
              <a:rPr lang="en-US" sz="1400" dirty="0"/>
              <a:t>Focused on criminal code enforcement on nuisance properties</a:t>
            </a:r>
          </a:p>
          <a:p>
            <a:pPr marL="742950" lvl="1" indent="-285750">
              <a:buFont typeface="Arial" panose="020B0604020202020204" pitchFamily="34" charset="0"/>
              <a:buChar char="•"/>
            </a:pPr>
            <a:r>
              <a:rPr lang="en-US" sz="1400" dirty="0"/>
              <a:t>Ex: Aggressively enforced B/H codes against large property owner in Shaker Square resulting in sale to responsible buyer</a:t>
            </a:r>
          </a:p>
          <a:p>
            <a:pPr marL="742950" lvl="1" indent="-285750">
              <a:buFont typeface="Arial" panose="020B0604020202020204" pitchFamily="34" charset="0"/>
              <a:buChar char="•"/>
            </a:pPr>
            <a:r>
              <a:rPr lang="en-US" sz="1400" dirty="0"/>
              <a:t>Obtained judgment to enforce removal of underground tanks at abandoned gas stations</a:t>
            </a:r>
          </a:p>
          <a:p>
            <a:pPr marL="742950" lvl="1" indent="-285750">
              <a:buFont typeface="Arial" panose="020B0604020202020204" pitchFamily="34" charset="0"/>
              <a:buChar char="•"/>
            </a:pPr>
            <a:r>
              <a:rPr lang="en-US" sz="1400" dirty="0"/>
              <a:t>Ex: Enforced City’s nuisance ordinances against establishments that pose risk to public safety</a:t>
            </a:r>
          </a:p>
          <a:p>
            <a:pPr lvl="1"/>
            <a:endParaRPr lang="en-US" sz="1400" dirty="0"/>
          </a:p>
          <a:p>
            <a:pPr marL="285750" indent="-285750">
              <a:buFont typeface="Arial" panose="020B0604020202020204" pitchFamily="34" charset="0"/>
              <a:buChar char="•"/>
            </a:pPr>
            <a:r>
              <a:rPr lang="en-US" sz="1400" b="1" dirty="0"/>
              <a:t>Chief Assistant Director of Law: David Roberts</a:t>
            </a:r>
          </a:p>
        </p:txBody>
      </p:sp>
    </p:spTree>
    <p:extLst>
      <p:ext uri="{BB962C8B-B14F-4D97-AF65-F5344CB8AC3E}">
        <p14:creationId xmlns:p14="http://schemas.microsoft.com/office/powerpoint/2010/main" val="153327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92822-E99F-3D12-C12B-427D502E485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A8051BD-88D5-DF81-7DB1-9DA122A52ADB}"/>
              </a:ext>
            </a:extLst>
          </p:cNvPr>
          <p:cNvSpPr/>
          <p:nvPr/>
        </p:nvSpPr>
        <p:spPr>
          <a:xfrm>
            <a:off x="0" y="5820698"/>
            <a:ext cx="12192000" cy="1037302"/>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0752163-CBFC-F5BE-0873-962B9BE45947}"/>
              </a:ext>
            </a:extLst>
          </p:cNvPr>
          <p:cNvSpPr txBox="1"/>
          <p:nvPr/>
        </p:nvSpPr>
        <p:spPr>
          <a:xfrm>
            <a:off x="770547" y="688338"/>
            <a:ext cx="7715600" cy="846386"/>
          </a:xfrm>
          <a:prstGeom prst="rect">
            <a:avLst/>
          </a:prstGeom>
          <a:noFill/>
        </p:spPr>
        <p:txBody>
          <a:bodyPr wrap="square" lIns="91440" tIns="45720" rIns="91440" bIns="45720" rtlCol="0" anchor="t">
            <a:spAutoFit/>
          </a:bodyPr>
          <a:lstStyle/>
          <a:p>
            <a:r>
              <a:rPr lang="en-US" sz="2400" b="1" dirty="0">
                <a:solidFill>
                  <a:srgbClr val="292E6C"/>
                </a:solidFill>
                <a:latin typeface="Poppins"/>
                <a:cs typeface="Poppins"/>
              </a:rPr>
              <a:t>Core Initiatives and 2025 Progress</a:t>
            </a:r>
            <a:endParaRPr lang="en-US" sz="2400" dirty="0">
              <a:solidFill>
                <a:srgbClr val="000000"/>
              </a:solidFill>
              <a:latin typeface="Poppins"/>
              <a:cs typeface="Poppins"/>
            </a:endParaRPr>
          </a:p>
          <a:p>
            <a:endParaRPr lang="en-US" sz="2500" b="1" dirty="0">
              <a:solidFill>
                <a:srgbClr val="292E6C"/>
              </a:solidFill>
              <a:latin typeface="Poppins"/>
              <a:cs typeface="Poppins"/>
            </a:endParaRPr>
          </a:p>
        </p:txBody>
      </p:sp>
      <p:sp>
        <p:nvSpPr>
          <p:cNvPr id="13" name="TextBox 12">
            <a:extLst>
              <a:ext uri="{FF2B5EF4-FFF2-40B4-BE49-F238E27FC236}">
                <a16:creationId xmlns:a16="http://schemas.microsoft.com/office/drawing/2014/main" id="{79E929D4-F14C-D00F-3C60-6512FEE2B671}"/>
              </a:ext>
            </a:extLst>
          </p:cNvPr>
          <p:cNvSpPr txBox="1"/>
          <p:nvPr/>
        </p:nvSpPr>
        <p:spPr>
          <a:xfrm>
            <a:off x="1204805" y="6170913"/>
            <a:ext cx="2412454" cy="338554"/>
          </a:xfrm>
          <a:prstGeom prst="rect">
            <a:avLst/>
          </a:prstGeom>
          <a:noFill/>
        </p:spPr>
        <p:txBody>
          <a:bodyPr wrap="square" rtlCol="0">
            <a:spAutoFit/>
          </a:bodyPr>
          <a:lstStyle/>
          <a:p>
            <a:r>
              <a:rPr lang="en-US" sz="1600" dirty="0" err="1">
                <a:solidFill>
                  <a:schemeClr val="bg1"/>
                </a:solidFill>
                <a:latin typeface="Lora" pitchFamily="2" charset="77"/>
              </a:rPr>
              <a:t>clevelandohio.gov</a:t>
            </a:r>
            <a:endParaRPr lang="en-US" sz="1600" dirty="0">
              <a:solidFill>
                <a:schemeClr val="bg1"/>
              </a:solidFill>
              <a:latin typeface="Lora" pitchFamily="2" charset="77"/>
            </a:endParaRPr>
          </a:p>
        </p:txBody>
      </p:sp>
      <p:pic>
        <p:nvPicPr>
          <p:cNvPr id="14" name="Picture 13">
            <a:extLst>
              <a:ext uri="{FF2B5EF4-FFF2-40B4-BE49-F238E27FC236}">
                <a16:creationId xmlns:a16="http://schemas.microsoft.com/office/drawing/2014/main" id="{6722D93A-E2F6-D7CD-9662-7EF3C22CE363}"/>
              </a:ext>
            </a:extLst>
          </p:cNvPr>
          <p:cNvPicPr>
            <a:picLocks noChangeAspect="1"/>
          </p:cNvPicPr>
          <p:nvPr/>
        </p:nvPicPr>
        <p:blipFill>
          <a:blip r:embed="rId2"/>
          <a:stretch>
            <a:fillRect/>
          </a:stretch>
        </p:blipFill>
        <p:spPr>
          <a:xfrm>
            <a:off x="6055782" y="6232240"/>
            <a:ext cx="266700" cy="266700"/>
          </a:xfrm>
          <a:prstGeom prst="rect">
            <a:avLst/>
          </a:prstGeom>
        </p:spPr>
      </p:pic>
      <p:pic>
        <p:nvPicPr>
          <p:cNvPr id="6" name="Picture 5">
            <a:extLst>
              <a:ext uri="{FF2B5EF4-FFF2-40B4-BE49-F238E27FC236}">
                <a16:creationId xmlns:a16="http://schemas.microsoft.com/office/drawing/2014/main" id="{E4A1D367-60C5-6BC5-C93F-CFF1FE58698A}"/>
              </a:ext>
            </a:extLst>
          </p:cNvPr>
          <p:cNvPicPr>
            <a:picLocks noChangeAspect="1"/>
          </p:cNvPicPr>
          <p:nvPr/>
        </p:nvPicPr>
        <p:blipFill>
          <a:blip r:embed="rId3"/>
          <a:srcRect/>
          <a:stretch/>
        </p:blipFill>
        <p:spPr>
          <a:xfrm>
            <a:off x="9796913" y="6225576"/>
            <a:ext cx="268931" cy="268931"/>
          </a:xfrm>
          <a:prstGeom prst="rect">
            <a:avLst/>
          </a:prstGeom>
        </p:spPr>
      </p:pic>
      <p:pic>
        <p:nvPicPr>
          <p:cNvPr id="7" name="Picture 6">
            <a:extLst>
              <a:ext uri="{FF2B5EF4-FFF2-40B4-BE49-F238E27FC236}">
                <a16:creationId xmlns:a16="http://schemas.microsoft.com/office/drawing/2014/main" id="{4BB133EA-BC52-E440-8134-66F816068EFC}"/>
              </a:ext>
            </a:extLst>
          </p:cNvPr>
          <p:cNvPicPr>
            <a:picLocks noChangeAspect="1"/>
          </p:cNvPicPr>
          <p:nvPr/>
        </p:nvPicPr>
        <p:blipFill>
          <a:blip r:embed="rId4"/>
          <a:srcRect/>
          <a:stretch/>
        </p:blipFill>
        <p:spPr>
          <a:xfrm>
            <a:off x="10112736" y="6225576"/>
            <a:ext cx="268931" cy="268931"/>
          </a:xfrm>
          <a:prstGeom prst="rect">
            <a:avLst/>
          </a:prstGeom>
        </p:spPr>
      </p:pic>
      <p:pic>
        <p:nvPicPr>
          <p:cNvPr id="10" name="Picture 9">
            <a:extLst>
              <a:ext uri="{FF2B5EF4-FFF2-40B4-BE49-F238E27FC236}">
                <a16:creationId xmlns:a16="http://schemas.microsoft.com/office/drawing/2014/main" id="{10C858B0-2BD0-D9EA-1723-4627593AA17C}"/>
              </a:ext>
            </a:extLst>
          </p:cNvPr>
          <p:cNvPicPr>
            <a:picLocks noChangeAspect="1"/>
          </p:cNvPicPr>
          <p:nvPr/>
        </p:nvPicPr>
        <p:blipFill>
          <a:blip r:embed="rId5"/>
          <a:srcRect/>
          <a:stretch/>
        </p:blipFill>
        <p:spPr>
          <a:xfrm>
            <a:off x="10728014" y="6225576"/>
            <a:ext cx="268931" cy="268931"/>
          </a:xfrm>
          <a:prstGeom prst="rect">
            <a:avLst/>
          </a:prstGeom>
        </p:spPr>
      </p:pic>
      <p:pic>
        <p:nvPicPr>
          <p:cNvPr id="11" name="Picture 10">
            <a:extLst>
              <a:ext uri="{FF2B5EF4-FFF2-40B4-BE49-F238E27FC236}">
                <a16:creationId xmlns:a16="http://schemas.microsoft.com/office/drawing/2014/main" id="{0AEF9B69-2E27-8C29-F3F9-3147852F04D9}"/>
              </a:ext>
            </a:extLst>
          </p:cNvPr>
          <p:cNvPicPr>
            <a:picLocks noChangeAspect="1"/>
          </p:cNvPicPr>
          <p:nvPr/>
        </p:nvPicPr>
        <p:blipFill>
          <a:blip r:embed="rId6"/>
          <a:srcRect/>
          <a:stretch/>
        </p:blipFill>
        <p:spPr>
          <a:xfrm>
            <a:off x="10428559" y="6225576"/>
            <a:ext cx="268931" cy="268931"/>
          </a:xfrm>
          <a:prstGeom prst="rect">
            <a:avLst/>
          </a:prstGeom>
        </p:spPr>
      </p:pic>
      <p:sp>
        <p:nvSpPr>
          <p:cNvPr id="4" name="Rectangle 3">
            <a:extLst>
              <a:ext uri="{FF2B5EF4-FFF2-40B4-BE49-F238E27FC236}">
                <a16:creationId xmlns:a16="http://schemas.microsoft.com/office/drawing/2014/main" id="{E675AB7E-9252-4A2B-FC99-FD0DC8394776}"/>
              </a:ext>
            </a:extLst>
          </p:cNvPr>
          <p:cNvSpPr/>
          <p:nvPr/>
        </p:nvSpPr>
        <p:spPr>
          <a:xfrm>
            <a:off x="2317210" y="1441278"/>
            <a:ext cx="184731" cy="369332"/>
          </a:xfrm>
          <a:prstGeom prst="rect">
            <a:avLst/>
          </a:prstGeom>
        </p:spPr>
        <p:txBody>
          <a:bodyPr wrap="none" lIns="91440" tIns="45720" rIns="91440" bIns="45720" anchor="t">
            <a:spAutoFit/>
          </a:bodyPr>
          <a:lstStyle/>
          <a:p>
            <a:endParaRPr lang="en-US" dirty="0">
              <a:solidFill>
                <a:srgbClr val="C00000"/>
              </a:solidFill>
              <a:latin typeface="Arial Black" panose="020B0A04020102020204" pitchFamily="34" charset="0"/>
            </a:endParaRPr>
          </a:p>
        </p:txBody>
      </p:sp>
      <p:sp>
        <p:nvSpPr>
          <p:cNvPr id="16" name="TextBox 15"/>
          <p:cNvSpPr txBox="1"/>
          <p:nvPr/>
        </p:nvSpPr>
        <p:spPr>
          <a:xfrm>
            <a:off x="6579115" y="1498512"/>
            <a:ext cx="5285235" cy="2816156"/>
          </a:xfrm>
          <a:prstGeom prst="rect">
            <a:avLst/>
          </a:prstGeom>
          <a:noFill/>
        </p:spPr>
        <p:txBody>
          <a:bodyPr wrap="square" rtlCol="0">
            <a:spAutoFit/>
          </a:bodyPr>
          <a:lstStyle/>
          <a:p>
            <a:pPr>
              <a:spcAft>
                <a:spcPts val="600"/>
              </a:spcAft>
            </a:pPr>
            <a:r>
              <a:rPr lang="en-US" b="1" dirty="0">
                <a:solidFill>
                  <a:srgbClr val="F04F47"/>
                </a:solidFill>
              </a:rPr>
              <a:t>House Counsel</a:t>
            </a:r>
          </a:p>
          <a:p>
            <a:pPr marL="285750" indent="-285750">
              <a:buFont typeface="Arial" panose="020B0604020202020204" pitchFamily="34" charset="0"/>
              <a:buChar char="•"/>
            </a:pPr>
            <a:r>
              <a:rPr lang="en-US" sz="1400" dirty="0"/>
              <a:t>Counsels City regarding municipal law, finance, legislation, contracts, and tax prosecution. Drafts and approves legislation</a:t>
            </a:r>
          </a:p>
          <a:p>
            <a:pPr marL="742950" lvl="1" indent="-285750">
              <a:buFont typeface="Arial" panose="020B0604020202020204" pitchFamily="34" charset="0"/>
              <a:buChar char="•"/>
            </a:pPr>
            <a:r>
              <a:rPr lang="en-US" sz="1400" dirty="0"/>
              <a:t>Ex: Drafted legislation implementing changes to address safety/security in public garages and parking lots</a:t>
            </a:r>
          </a:p>
          <a:p>
            <a:pPr marL="742950" lvl="1" indent="-285750">
              <a:buFont typeface="Arial" panose="020B0604020202020204" pitchFamily="34" charset="0"/>
              <a:buChar char="•"/>
            </a:pPr>
            <a:r>
              <a:rPr lang="en-US" sz="1400" dirty="0"/>
              <a:t>Ex: Worked with Mayor, Health, &amp; Planning to address location of smoke shops and tobacco licensing requirements</a:t>
            </a:r>
          </a:p>
          <a:p>
            <a:pPr marL="742950" lvl="1" indent="-285750">
              <a:buFont typeface="Arial" panose="020B0604020202020204" pitchFamily="34" charset="0"/>
              <a:buChar char="•"/>
            </a:pPr>
            <a:r>
              <a:rPr lang="en-US" sz="1400" dirty="0"/>
              <a:t>Ex: Provided guidance to Fair Employment Wage Board to address living wage, pay transparency, and wage theft laws.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400" b="1" dirty="0"/>
              <a:t>Chief Assistant Director of Law: Kevin Roberts</a:t>
            </a:r>
          </a:p>
          <a:p>
            <a:pPr marL="742950" lvl="1" indent="-285750">
              <a:buFont typeface="Arial" panose="020B0604020202020204" pitchFamily="34" charset="0"/>
              <a:buChar char="•"/>
            </a:pPr>
            <a:endParaRPr lang="en-US" sz="1400" dirty="0"/>
          </a:p>
        </p:txBody>
      </p:sp>
      <p:sp>
        <p:nvSpPr>
          <p:cNvPr id="19" name="TextBox 18"/>
          <p:cNvSpPr txBox="1"/>
          <p:nvPr/>
        </p:nvSpPr>
        <p:spPr>
          <a:xfrm>
            <a:off x="770547" y="1498512"/>
            <a:ext cx="5551937" cy="2600712"/>
          </a:xfrm>
          <a:prstGeom prst="rect">
            <a:avLst/>
          </a:prstGeom>
          <a:noFill/>
        </p:spPr>
        <p:txBody>
          <a:bodyPr wrap="square" rtlCol="0">
            <a:spAutoFit/>
          </a:bodyPr>
          <a:lstStyle/>
          <a:p>
            <a:pPr>
              <a:spcAft>
                <a:spcPts val="600"/>
              </a:spcAft>
            </a:pPr>
            <a:r>
              <a:rPr lang="en-US" b="1" dirty="0">
                <a:solidFill>
                  <a:srgbClr val="F04F47"/>
                </a:solidFill>
              </a:rPr>
              <a:t>Operations &amp; Sustainability</a:t>
            </a:r>
          </a:p>
          <a:p>
            <a:pPr marL="285750" indent="-285750">
              <a:buFont typeface="Arial" panose="020B0604020202020204" pitchFamily="34" charset="0"/>
              <a:buChar char="•"/>
            </a:pPr>
            <a:r>
              <a:rPr lang="en-US" sz="1400" dirty="0"/>
              <a:t>Assists Departments of Public Utilities, Public Works, Health, Parks &amp; Recreation, and Sustainability </a:t>
            </a:r>
          </a:p>
          <a:p>
            <a:pPr marL="742950" lvl="1" indent="-285750">
              <a:buFont typeface="Arial" panose="020B0604020202020204" pitchFamily="34" charset="0"/>
              <a:buChar char="•"/>
            </a:pPr>
            <a:r>
              <a:rPr lang="en-US" sz="1400" dirty="0"/>
              <a:t>Ex: Completed over 220 contract assignments &amp; 80+ pieces of legislation, including lease with Westside Market</a:t>
            </a:r>
          </a:p>
          <a:p>
            <a:pPr marL="742950" lvl="1" indent="-285750">
              <a:buFont typeface="Arial" panose="020B0604020202020204" pitchFamily="34" charset="0"/>
              <a:buChar char="•"/>
            </a:pPr>
            <a:r>
              <a:rPr lang="en-US" sz="1400" dirty="0"/>
              <a:t>Ex: Assisted Water </a:t>
            </a:r>
            <a:r>
              <a:rPr lang="en-US" sz="1400" dirty="0" err="1"/>
              <a:t>Dept</a:t>
            </a:r>
            <a:r>
              <a:rPr lang="en-US" sz="1400" dirty="0"/>
              <a:t> obtain low/no interest loans for lead line replacements</a:t>
            </a:r>
          </a:p>
          <a:p>
            <a:pPr marL="742950" lvl="1" indent="-285750">
              <a:buFont typeface="Arial" panose="020B0604020202020204" pitchFamily="34" charset="0"/>
              <a:buChar char="•"/>
            </a:pPr>
            <a:r>
              <a:rPr lang="en-US" sz="1400" dirty="0"/>
              <a:t>Ex: Assisted Cleveland Public Power develop and implement new arbitration panel</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400" b="1" dirty="0"/>
              <a:t>Chief Assistant Director of Law: Geraldine Butler</a:t>
            </a:r>
          </a:p>
        </p:txBody>
      </p:sp>
      <p:sp>
        <p:nvSpPr>
          <p:cNvPr id="20" name="TextBox 19"/>
          <p:cNvSpPr txBox="1"/>
          <p:nvPr/>
        </p:nvSpPr>
        <p:spPr>
          <a:xfrm>
            <a:off x="3648434" y="4156458"/>
            <a:ext cx="4895132" cy="1677382"/>
          </a:xfrm>
          <a:prstGeom prst="rect">
            <a:avLst/>
          </a:prstGeom>
          <a:noFill/>
        </p:spPr>
        <p:txBody>
          <a:bodyPr wrap="square" rtlCol="0">
            <a:spAutoFit/>
          </a:bodyPr>
          <a:lstStyle/>
          <a:p>
            <a:pPr>
              <a:spcAft>
                <a:spcPts val="600"/>
              </a:spcAft>
            </a:pPr>
            <a:r>
              <a:rPr lang="en-US" b="1" dirty="0">
                <a:solidFill>
                  <a:srgbClr val="F04F47"/>
                </a:solidFill>
              </a:rPr>
              <a:t>Public Records</a:t>
            </a:r>
          </a:p>
          <a:p>
            <a:pPr marL="742950" lvl="1" indent="-285750">
              <a:buFont typeface="Arial" panose="020B0604020202020204" pitchFamily="34" charset="0"/>
              <a:buChar char="•"/>
            </a:pPr>
            <a:r>
              <a:rPr lang="en-US" sz="1400" dirty="0"/>
              <a:t>Received and processed 29,378 requests</a:t>
            </a:r>
          </a:p>
          <a:p>
            <a:pPr marL="1200150" lvl="2" indent="-285750">
              <a:buFont typeface="Arial" panose="020B0604020202020204" pitchFamily="34" charset="0"/>
              <a:buChar char="•"/>
            </a:pPr>
            <a:r>
              <a:rPr lang="en-US" sz="1400" dirty="0"/>
              <a:t>26,117 for Public Safety</a:t>
            </a:r>
          </a:p>
          <a:p>
            <a:pPr marL="1200150" lvl="2" indent="-285750">
              <a:buFont typeface="Arial" panose="020B0604020202020204" pitchFamily="34" charset="0"/>
              <a:buChar char="•"/>
            </a:pPr>
            <a:r>
              <a:rPr lang="en-US" sz="1400" dirty="0"/>
              <a:t>2,972 from media</a:t>
            </a:r>
          </a:p>
          <a:p>
            <a:pPr marL="1200150" lvl="2" indent="-285750">
              <a:buFont typeface="Arial" panose="020B0604020202020204" pitchFamily="34" charset="0"/>
              <a:buChar char="•"/>
            </a:pPr>
            <a:r>
              <a:rPr lang="en-US" sz="1400" dirty="0"/>
              <a:t>WCS: 1,882 (136% increase since 2021)</a:t>
            </a:r>
          </a:p>
          <a:p>
            <a:pPr marL="1200150" lvl="2"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400" b="1" dirty="0"/>
              <a:t>Chair: Amy Hough </a:t>
            </a:r>
          </a:p>
        </p:txBody>
      </p:sp>
    </p:spTree>
    <p:extLst>
      <p:ext uri="{BB962C8B-B14F-4D97-AF65-F5344CB8AC3E}">
        <p14:creationId xmlns:p14="http://schemas.microsoft.com/office/powerpoint/2010/main" val="10832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92822-E99F-3D12-C12B-427D502E485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A8051BD-88D5-DF81-7DB1-9DA122A52ADB}"/>
              </a:ext>
            </a:extLst>
          </p:cNvPr>
          <p:cNvSpPr/>
          <p:nvPr/>
        </p:nvSpPr>
        <p:spPr>
          <a:xfrm>
            <a:off x="0" y="5774076"/>
            <a:ext cx="12192000" cy="1083923"/>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0752163-CBFC-F5BE-0873-962B9BE45947}"/>
              </a:ext>
            </a:extLst>
          </p:cNvPr>
          <p:cNvSpPr txBox="1"/>
          <p:nvPr/>
        </p:nvSpPr>
        <p:spPr>
          <a:xfrm>
            <a:off x="770547" y="688338"/>
            <a:ext cx="7715600" cy="846386"/>
          </a:xfrm>
          <a:prstGeom prst="rect">
            <a:avLst/>
          </a:prstGeom>
          <a:noFill/>
        </p:spPr>
        <p:txBody>
          <a:bodyPr wrap="square" lIns="91440" tIns="45720" rIns="91440" bIns="45720" rtlCol="0" anchor="t">
            <a:spAutoFit/>
          </a:bodyPr>
          <a:lstStyle/>
          <a:p>
            <a:r>
              <a:rPr lang="en-US" sz="2400" b="1" dirty="0">
                <a:solidFill>
                  <a:srgbClr val="292E6C"/>
                </a:solidFill>
                <a:latin typeface="Poppins"/>
                <a:cs typeface="Poppins"/>
              </a:rPr>
              <a:t>Core Initiatives and 2025 Progress</a:t>
            </a:r>
            <a:endParaRPr lang="en-US" sz="2400" dirty="0">
              <a:solidFill>
                <a:srgbClr val="000000"/>
              </a:solidFill>
              <a:latin typeface="Poppins"/>
              <a:cs typeface="Poppins"/>
            </a:endParaRPr>
          </a:p>
          <a:p>
            <a:endParaRPr lang="en-US" sz="2500" b="1" dirty="0">
              <a:solidFill>
                <a:srgbClr val="292E6C"/>
              </a:solidFill>
              <a:latin typeface="Poppins"/>
              <a:cs typeface="Poppins"/>
            </a:endParaRPr>
          </a:p>
        </p:txBody>
      </p:sp>
      <p:sp>
        <p:nvSpPr>
          <p:cNvPr id="13" name="TextBox 12">
            <a:extLst>
              <a:ext uri="{FF2B5EF4-FFF2-40B4-BE49-F238E27FC236}">
                <a16:creationId xmlns:a16="http://schemas.microsoft.com/office/drawing/2014/main" id="{79E929D4-F14C-D00F-3C60-6512FEE2B671}"/>
              </a:ext>
            </a:extLst>
          </p:cNvPr>
          <p:cNvSpPr txBox="1"/>
          <p:nvPr/>
        </p:nvSpPr>
        <p:spPr>
          <a:xfrm>
            <a:off x="1204805" y="6111921"/>
            <a:ext cx="2412454" cy="338554"/>
          </a:xfrm>
          <a:prstGeom prst="rect">
            <a:avLst/>
          </a:prstGeom>
          <a:noFill/>
        </p:spPr>
        <p:txBody>
          <a:bodyPr wrap="square" rtlCol="0">
            <a:spAutoFit/>
          </a:bodyPr>
          <a:lstStyle/>
          <a:p>
            <a:r>
              <a:rPr lang="en-US" sz="1600" dirty="0" err="1">
                <a:solidFill>
                  <a:schemeClr val="bg1"/>
                </a:solidFill>
                <a:latin typeface="Lora" pitchFamily="2" charset="77"/>
              </a:rPr>
              <a:t>clevelandohio.gov</a:t>
            </a:r>
            <a:endParaRPr lang="en-US" sz="1600" dirty="0">
              <a:solidFill>
                <a:schemeClr val="bg1"/>
              </a:solidFill>
              <a:latin typeface="Lora" pitchFamily="2" charset="77"/>
            </a:endParaRPr>
          </a:p>
        </p:txBody>
      </p:sp>
      <p:pic>
        <p:nvPicPr>
          <p:cNvPr id="14" name="Picture 13">
            <a:extLst>
              <a:ext uri="{FF2B5EF4-FFF2-40B4-BE49-F238E27FC236}">
                <a16:creationId xmlns:a16="http://schemas.microsoft.com/office/drawing/2014/main" id="{6722D93A-E2F6-D7CD-9662-7EF3C22CE363}"/>
              </a:ext>
            </a:extLst>
          </p:cNvPr>
          <p:cNvPicPr>
            <a:picLocks noChangeAspect="1"/>
          </p:cNvPicPr>
          <p:nvPr/>
        </p:nvPicPr>
        <p:blipFill>
          <a:blip r:embed="rId2"/>
          <a:stretch>
            <a:fillRect/>
          </a:stretch>
        </p:blipFill>
        <p:spPr>
          <a:xfrm>
            <a:off x="6055782" y="6173248"/>
            <a:ext cx="266700" cy="266700"/>
          </a:xfrm>
          <a:prstGeom prst="rect">
            <a:avLst/>
          </a:prstGeom>
        </p:spPr>
      </p:pic>
      <p:pic>
        <p:nvPicPr>
          <p:cNvPr id="6" name="Picture 5">
            <a:extLst>
              <a:ext uri="{FF2B5EF4-FFF2-40B4-BE49-F238E27FC236}">
                <a16:creationId xmlns:a16="http://schemas.microsoft.com/office/drawing/2014/main" id="{E4A1D367-60C5-6BC5-C93F-CFF1FE58698A}"/>
              </a:ext>
            </a:extLst>
          </p:cNvPr>
          <p:cNvPicPr>
            <a:picLocks noChangeAspect="1"/>
          </p:cNvPicPr>
          <p:nvPr/>
        </p:nvPicPr>
        <p:blipFill>
          <a:blip r:embed="rId3"/>
          <a:srcRect/>
          <a:stretch/>
        </p:blipFill>
        <p:spPr>
          <a:xfrm>
            <a:off x="9796913" y="6166584"/>
            <a:ext cx="268931" cy="268931"/>
          </a:xfrm>
          <a:prstGeom prst="rect">
            <a:avLst/>
          </a:prstGeom>
        </p:spPr>
      </p:pic>
      <p:pic>
        <p:nvPicPr>
          <p:cNvPr id="7" name="Picture 6">
            <a:extLst>
              <a:ext uri="{FF2B5EF4-FFF2-40B4-BE49-F238E27FC236}">
                <a16:creationId xmlns:a16="http://schemas.microsoft.com/office/drawing/2014/main" id="{4BB133EA-BC52-E440-8134-66F816068EFC}"/>
              </a:ext>
            </a:extLst>
          </p:cNvPr>
          <p:cNvPicPr>
            <a:picLocks noChangeAspect="1"/>
          </p:cNvPicPr>
          <p:nvPr/>
        </p:nvPicPr>
        <p:blipFill>
          <a:blip r:embed="rId4"/>
          <a:srcRect/>
          <a:stretch/>
        </p:blipFill>
        <p:spPr>
          <a:xfrm>
            <a:off x="10112736" y="6166584"/>
            <a:ext cx="268931" cy="268931"/>
          </a:xfrm>
          <a:prstGeom prst="rect">
            <a:avLst/>
          </a:prstGeom>
        </p:spPr>
      </p:pic>
      <p:pic>
        <p:nvPicPr>
          <p:cNvPr id="10" name="Picture 9">
            <a:extLst>
              <a:ext uri="{FF2B5EF4-FFF2-40B4-BE49-F238E27FC236}">
                <a16:creationId xmlns:a16="http://schemas.microsoft.com/office/drawing/2014/main" id="{10C858B0-2BD0-D9EA-1723-4627593AA17C}"/>
              </a:ext>
            </a:extLst>
          </p:cNvPr>
          <p:cNvPicPr>
            <a:picLocks noChangeAspect="1"/>
          </p:cNvPicPr>
          <p:nvPr/>
        </p:nvPicPr>
        <p:blipFill>
          <a:blip r:embed="rId5"/>
          <a:srcRect/>
          <a:stretch/>
        </p:blipFill>
        <p:spPr>
          <a:xfrm>
            <a:off x="10728014" y="6166584"/>
            <a:ext cx="268931" cy="268931"/>
          </a:xfrm>
          <a:prstGeom prst="rect">
            <a:avLst/>
          </a:prstGeom>
        </p:spPr>
      </p:pic>
      <p:pic>
        <p:nvPicPr>
          <p:cNvPr id="11" name="Picture 10">
            <a:extLst>
              <a:ext uri="{FF2B5EF4-FFF2-40B4-BE49-F238E27FC236}">
                <a16:creationId xmlns:a16="http://schemas.microsoft.com/office/drawing/2014/main" id="{0AEF9B69-2E27-8C29-F3F9-3147852F04D9}"/>
              </a:ext>
            </a:extLst>
          </p:cNvPr>
          <p:cNvPicPr>
            <a:picLocks noChangeAspect="1"/>
          </p:cNvPicPr>
          <p:nvPr/>
        </p:nvPicPr>
        <p:blipFill>
          <a:blip r:embed="rId6"/>
          <a:srcRect/>
          <a:stretch/>
        </p:blipFill>
        <p:spPr>
          <a:xfrm>
            <a:off x="10428559" y="6166584"/>
            <a:ext cx="268931" cy="268931"/>
          </a:xfrm>
          <a:prstGeom prst="rect">
            <a:avLst/>
          </a:prstGeom>
        </p:spPr>
      </p:pic>
      <p:sp>
        <p:nvSpPr>
          <p:cNvPr id="4" name="Rectangle 3">
            <a:extLst>
              <a:ext uri="{FF2B5EF4-FFF2-40B4-BE49-F238E27FC236}">
                <a16:creationId xmlns:a16="http://schemas.microsoft.com/office/drawing/2014/main" id="{E675AB7E-9252-4A2B-FC99-FD0DC8394776}"/>
              </a:ext>
            </a:extLst>
          </p:cNvPr>
          <p:cNvSpPr/>
          <p:nvPr/>
        </p:nvSpPr>
        <p:spPr>
          <a:xfrm>
            <a:off x="2317210" y="1441278"/>
            <a:ext cx="184731" cy="369332"/>
          </a:xfrm>
          <a:prstGeom prst="rect">
            <a:avLst/>
          </a:prstGeom>
        </p:spPr>
        <p:txBody>
          <a:bodyPr wrap="none" lIns="91440" tIns="45720" rIns="91440" bIns="45720" anchor="t">
            <a:spAutoFit/>
          </a:bodyPr>
          <a:lstStyle/>
          <a:p>
            <a:endParaRPr lang="en-US" dirty="0">
              <a:solidFill>
                <a:srgbClr val="C00000"/>
              </a:solidFill>
              <a:latin typeface="Arial Black" panose="020B0A04020102020204" pitchFamily="34" charset="0"/>
            </a:endParaRPr>
          </a:p>
        </p:txBody>
      </p:sp>
      <p:sp>
        <p:nvSpPr>
          <p:cNvPr id="3" name="Rectangle 2"/>
          <p:cNvSpPr/>
          <p:nvPr/>
        </p:nvSpPr>
        <p:spPr>
          <a:xfrm>
            <a:off x="734699" y="1515419"/>
            <a:ext cx="1805302" cy="369332"/>
          </a:xfrm>
          <a:prstGeom prst="rect">
            <a:avLst/>
          </a:prstGeom>
        </p:spPr>
        <p:txBody>
          <a:bodyPr wrap="none">
            <a:spAutoFit/>
          </a:bodyPr>
          <a:lstStyle/>
          <a:p>
            <a:pPr marL="12700">
              <a:lnSpc>
                <a:spcPct val="100000"/>
              </a:lnSpc>
            </a:pPr>
            <a:r>
              <a:rPr lang="en-US" b="1" dirty="0">
                <a:solidFill>
                  <a:srgbClr val="F04F47"/>
                </a:solidFill>
                <a:cs typeface="Arial"/>
              </a:rPr>
              <a:t>Criminal</a:t>
            </a:r>
            <a:r>
              <a:rPr lang="en-US" b="1" spc="-10" dirty="0">
                <a:solidFill>
                  <a:srgbClr val="F04F47"/>
                </a:solidFill>
                <a:cs typeface="Arial"/>
              </a:rPr>
              <a:t> </a:t>
            </a:r>
            <a:r>
              <a:rPr lang="en-US" b="1" dirty="0">
                <a:solidFill>
                  <a:srgbClr val="F04F47"/>
                </a:solidFill>
                <a:cs typeface="Arial"/>
              </a:rPr>
              <a:t>Di</a:t>
            </a:r>
            <a:r>
              <a:rPr lang="en-US" b="1" spc="-20" dirty="0">
                <a:solidFill>
                  <a:srgbClr val="F04F47"/>
                </a:solidFill>
                <a:cs typeface="Arial"/>
              </a:rPr>
              <a:t>v</a:t>
            </a:r>
            <a:r>
              <a:rPr lang="en-US" b="1" dirty="0">
                <a:solidFill>
                  <a:srgbClr val="F04F47"/>
                </a:solidFill>
                <a:cs typeface="Arial"/>
              </a:rPr>
              <a:t>i</a:t>
            </a:r>
            <a:r>
              <a:rPr lang="en-US" b="1" spc="5" dirty="0">
                <a:solidFill>
                  <a:srgbClr val="F04F47"/>
                </a:solidFill>
                <a:cs typeface="Arial"/>
              </a:rPr>
              <a:t>s</a:t>
            </a:r>
            <a:r>
              <a:rPr lang="en-US" b="1" dirty="0">
                <a:solidFill>
                  <a:srgbClr val="F04F47"/>
                </a:solidFill>
                <a:cs typeface="Arial"/>
              </a:rPr>
              <a:t>ion</a:t>
            </a:r>
            <a:endParaRPr lang="en-US" dirty="0">
              <a:solidFill>
                <a:srgbClr val="F04F47"/>
              </a:solidFill>
              <a:cs typeface="Arial"/>
            </a:endParaRPr>
          </a:p>
        </p:txBody>
      </p:sp>
      <p:sp>
        <p:nvSpPr>
          <p:cNvPr id="12" name="Rectangle 11"/>
          <p:cNvSpPr/>
          <p:nvPr/>
        </p:nvSpPr>
        <p:spPr>
          <a:xfrm>
            <a:off x="6189132" y="1515419"/>
            <a:ext cx="2392706" cy="369332"/>
          </a:xfrm>
          <a:prstGeom prst="rect">
            <a:avLst/>
          </a:prstGeom>
        </p:spPr>
        <p:txBody>
          <a:bodyPr wrap="none">
            <a:spAutoFit/>
          </a:bodyPr>
          <a:lstStyle/>
          <a:p>
            <a:pPr marL="12700">
              <a:lnSpc>
                <a:spcPct val="100000"/>
              </a:lnSpc>
            </a:pPr>
            <a:r>
              <a:rPr lang="en-US" b="1" dirty="0">
                <a:solidFill>
                  <a:srgbClr val="F04F47"/>
                </a:solidFill>
                <a:cs typeface="Arial"/>
              </a:rPr>
              <a:t>Ethics &amp; Accountability</a:t>
            </a:r>
            <a:endParaRPr lang="en-US" dirty="0">
              <a:solidFill>
                <a:srgbClr val="F04F47"/>
              </a:solidFill>
              <a:cs typeface="Arial"/>
            </a:endParaRPr>
          </a:p>
        </p:txBody>
      </p:sp>
      <p:sp>
        <p:nvSpPr>
          <p:cNvPr id="15" name="TextBox 14"/>
          <p:cNvSpPr txBox="1"/>
          <p:nvPr/>
        </p:nvSpPr>
        <p:spPr>
          <a:xfrm>
            <a:off x="770544" y="1939376"/>
            <a:ext cx="4921339" cy="2677656"/>
          </a:xfrm>
          <a:prstGeom prst="rect">
            <a:avLst/>
          </a:prstGeom>
          <a:noFill/>
        </p:spPr>
        <p:txBody>
          <a:bodyPr wrap="square" rtlCol="0">
            <a:spAutoFit/>
          </a:bodyPr>
          <a:lstStyle/>
          <a:p>
            <a:r>
              <a:rPr lang="en-US" sz="1400" dirty="0"/>
              <a:t>Prosecutor’s Office</a:t>
            </a:r>
          </a:p>
          <a:p>
            <a:pPr marL="285750" indent="-285750">
              <a:buFont typeface="Arial" panose="020B0604020202020204" pitchFamily="34" charset="0"/>
              <a:buChar char="•"/>
            </a:pPr>
            <a:r>
              <a:rPr lang="en-US" sz="1400" dirty="0"/>
              <a:t>Responsible for prosecuting misdemeanor crimes, including domestic violence, assault, traffic offenses, and theft. Office reviews potential felony indictments for referral. Prosecutors review police use of deadly force and internal investigations to determine whether prosecution is fitting.</a:t>
            </a:r>
          </a:p>
          <a:p>
            <a:endParaRPr lang="en-US" sz="1400" dirty="0"/>
          </a:p>
          <a:p>
            <a:pPr marL="285750" indent="-285750">
              <a:buFont typeface="Arial" panose="020B0604020202020204" pitchFamily="34" charset="0"/>
              <a:buChar char="•"/>
            </a:pPr>
            <a:r>
              <a:rPr lang="en-US" sz="1400" dirty="0"/>
              <a:t>2025 Projects</a:t>
            </a:r>
          </a:p>
          <a:p>
            <a:pPr marL="742950" lvl="1" indent="-285750">
              <a:buFont typeface="Arial" panose="020B0604020202020204" pitchFamily="34" charset="0"/>
              <a:buChar char="•"/>
            </a:pPr>
            <a:r>
              <a:rPr lang="en-US" sz="1400" dirty="0"/>
              <a:t>Ex: Expansion of Central Booking – Added prosecutors and launched pilot program to double review time</a:t>
            </a:r>
          </a:p>
          <a:p>
            <a:pPr marL="742950" lvl="1" indent="-285750">
              <a:buFont typeface="Arial" panose="020B0604020202020204" pitchFamily="34" charset="0"/>
              <a:buChar char="•"/>
            </a:pPr>
            <a:r>
              <a:rPr lang="en-US" sz="1400" dirty="0"/>
              <a:t>Ex: Nat’l Violence Against Women Act partnership with CDP and County to expand services to victims of crime</a:t>
            </a:r>
          </a:p>
        </p:txBody>
      </p:sp>
      <p:sp>
        <p:nvSpPr>
          <p:cNvPr id="16" name="TextBox 15"/>
          <p:cNvSpPr txBox="1"/>
          <p:nvPr/>
        </p:nvSpPr>
        <p:spPr>
          <a:xfrm>
            <a:off x="6322482" y="3403298"/>
            <a:ext cx="5401756" cy="1384995"/>
          </a:xfrm>
          <a:prstGeom prst="rect">
            <a:avLst/>
          </a:prstGeom>
          <a:noFill/>
        </p:spPr>
        <p:txBody>
          <a:bodyPr wrap="square" rtlCol="0">
            <a:spAutoFit/>
          </a:bodyPr>
          <a:lstStyle/>
          <a:p>
            <a:r>
              <a:rPr lang="en-US" sz="1400" dirty="0"/>
              <a:t>Consent Decree</a:t>
            </a:r>
          </a:p>
          <a:p>
            <a:pPr marL="285750" indent="-285750">
              <a:buFont typeface="Arial" panose="020B0604020202020204" pitchFamily="34" charset="0"/>
              <a:buChar char="•"/>
            </a:pPr>
            <a:r>
              <a:rPr lang="en-US" sz="1400" dirty="0"/>
              <a:t>Represents City in Federal Consent Decree</a:t>
            </a:r>
          </a:p>
          <a:p>
            <a:pPr marL="285750" indent="-285750">
              <a:buFont typeface="Arial" panose="020B0604020202020204" pitchFamily="34" charset="0"/>
              <a:buChar char="•"/>
            </a:pPr>
            <a:r>
              <a:rPr lang="en-US" sz="1400" dirty="0"/>
              <a:t>Challenged Monitor bills to protect taxpayer dollars</a:t>
            </a:r>
          </a:p>
          <a:p>
            <a:pPr marL="285750" indent="-285750">
              <a:buFont typeface="Arial" panose="020B0604020202020204" pitchFamily="34" charset="0"/>
              <a:buChar char="•"/>
            </a:pPr>
            <a:r>
              <a:rPr lang="en-US" sz="1400" dirty="0"/>
              <a:t>Assisted in fulfilling large amounts of police records requests</a:t>
            </a:r>
          </a:p>
          <a:p>
            <a:pPr marL="285750" indent="-285750">
              <a:buFont typeface="Arial" panose="020B0604020202020204" pitchFamily="34" charset="0"/>
              <a:buChar char="•"/>
            </a:pPr>
            <a:r>
              <a:rPr lang="en-US" sz="1400" dirty="0"/>
              <a:t>Provided resources and support for Police Accountability Team</a:t>
            </a:r>
          </a:p>
          <a:p>
            <a:pPr marL="285750" indent="-285750">
              <a:buFont typeface="Arial" panose="020B0604020202020204" pitchFamily="34" charset="0"/>
              <a:buChar char="•"/>
            </a:pPr>
            <a:r>
              <a:rPr lang="en-US" sz="1400" dirty="0"/>
              <a:t>Provided legal support for civilian oversight bodies (CPC/CPRB/OPS)</a:t>
            </a:r>
          </a:p>
        </p:txBody>
      </p:sp>
      <p:sp>
        <p:nvSpPr>
          <p:cNvPr id="17" name="TextBox 16"/>
          <p:cNvSpPr txBox="1"/>
          <p:nvPr/>
        </p:nvSpPr>
        <p:spPr>
          <a:xfrm>
            <a:off x="6322482" y="2007253"/>
            <a:ext cx="5551937" cy="1169551"/>
          </a:xfrm>
          <a:prstGeom prst="rect">
            <a:avLst/>
          </a:prstGeom>
          <a:noFill/>
        </p:spPr>
        <p:txBody>
          <a:bodyPr wrap="square" rtlCol="0">
            <a:spAutoFit/>
          </a:bodyPr>
          <a:lstStyle/>
          <a:p>
            <a:r>
              <a:rPr lang="en-US" sz="1400" dirty="0"/>
              <a:t>Ethics Office</a:t>
            </a:r>
          </a:p>
          <a:p>
            <a:pPr marL="285750" indent="-285750">
              <a:buFont typeface="Arial" panose="020B0604020202020204" pitchFamily="34" charset="0"/>
              <a:buChar char="•"/>
            </a:pPr>
            <a:r>
              <a:rPr lang="en-US" sz="1400" dirty="0"/>
              <a:t>Provides advice and counsel to City officials, employees, and Boards/Commissions on issues involving the application of ethics laws and navigating conflicts of interest.</a:t>
            </a:r>
          </a:p>
          <a:p>
            <a:pPr marL="742950" lvl="1" indent="-285750">
              <a:buFont typeface="Arial" panose="020B0604020202020204" pitchFamily="34" charset="0"/>
              <a:buChar char="•"/>
            </a:pPr>
            <a:r>
              <a:rPr lang="en-US" sz="1400" dirty="0"/>
              <a:t>Ex: Responded to over 150 ethics law inquiries</a:t>
            </a:r>
          </a:p>
        </p:txBody>
      </p:sp>
    </p:spTree>
    <p:extLst>
      <p:ext uri="{BB962C8B-B14F-4D97-AF65-F5344CB8AC3E}">
        <p14:creationId xmlns:p14="http://schemas.microsoft.com/office/powerpoint/2010/main" val="217179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0CBA1-8B3C-59E9-478D-51DEEF6E03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24EB6D7-79B6-B539-EE3F-0836B30994E2}"/>
              </a:ext>
            </a:extLst>
          </p:cNvPr>
          <p:cNvSpPr/>
          <p:nvPr/>
        </p:nvSpPr>
        <p:spPr>
          <a:xfrm>
            <a:off x="0" y="5794625"/>
            <a:ext cx="12192000" cy="1063375"/>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1DE0C1-51D2-4376-CD60-1AB9487429BB}"/>
              </a:ext>
            </a:extLst>
          </p:cNvPr>
          <p:cNvSpPr txBox="1"/>
          <p:nvPr/>
        </p:nvSpPr>
        <p:spPr>
          <a:xfrm>
            <a:off x="770547" y="688338"/>
            <a:ext cx="7715600" cy="477054"/>
          </a:xfrm>
          <a:prstGeom prst="rect">
            <a:avLst/>
          </a:prstGeom>
          <a:noFill/>
        </p:spPr>
        <p:txBody>
          <a:bodyPr wrap="square" lIns="91440" tIns="45720" rIns="91440" bIns="45720" rtlCol="0" anchor="t">
            <a:spAutoFit/>
          </a:bodyPr>
          <a:lstStyle/>
          <a:p>
            <a:r>
              <a:rPr lang="en-US" sz="2500" b="1" dirty="0">
                <a:solidFill>
                  <a:srgbClr val="292E6C"/>
                </a:solidFill>
                <a:latin typeface="Poppins"/>
                <a:cs typeface="Poppins"/>
              </a:rPr>
              <a:t>Staffing </a:t>
            </a:r>
          </a:p>
        </p:txBody>
      </p:sp>
      <p:sp>
        <p:nvSpPr>
          <p:cNvPr id="13" name="TextBox 12">
            <a:extLst>
              <a:ext uri="{FF2B5EF4-FFF2-40B4-BE49-F238E27FC236}">
                <a16:creationId xmlns:a16="http://schemas.microsoft.com/office/drawing/2014/main" id="{F26AC5D8-A8C2-E690-193F-23664469DF22}"/>
              </a:ext>
            </a:extLst>
          </p:cNvPr>
          <p:cNvSpPr txBox="1"/>
          <p:nvPr/>
        </p:nvSpPr>
        <p:spPr>
          <a:xfrm>
            <a:off x="1204805" y="6111921"/>
            <a:ext cx="2412454" cy="338554"/>
          </a:xfrm>
          <a:prstGeom prst="rect">
            <a:avLst/>
          </a:prstGeom>
          <a:noFill/>
        </p:spPr>
        <p:txBody>
          <a:bodyPr wrap="square" rtlCol="0">
            <a:spAutoFit/>
          </a:bodyPr>
          <a:lstStyle/>
          <a:p>
            <a:r>
              <a:rPr lang="en-US" sz="1600" dirty="0" err="1">
                <a:solidFill>
                  <a:schemeClr val="bg1"/>
                </a:solidFill>
                <a:latin typeface="Lora" pitchFamily="2" charset="77"/>
              </a:rPr>
              <a:t>clevelandohio.gov</a:t>
            </a:r>
            <a:endParaRPr lang="en-US" sz="1600" dirty="0">
              <a:solidFill>
                <a:schemeClr val="bg1"/>
              </a:solidFill>
              <a:latin typeface="Lora" pitchFamily="2" charset="77"/>
            </a:endParaRPr>
          </a:p>
        </p:txBody>
      </p:sp>
      <p:pic>
        <p:nvPicPr>
          <p:cNvPr id="14" name="Picture 13">
            <a:extLst>
              <a:ext uri="{FF2B5EF4-FFF2-40B4-BE49-F238E27FC236}">
                <a16:creationId xmlns:a16="http://schemas.microsoft.com/office/drawing/2014/main" id="{FC2AE7ED-0E0F-05F8-BE7D-351C21A2D52D}"/>
              </a:ext>
            </a:extLst>
          </p:cNvPr>
          <p:cNvPicPr>
            <a:picLocks noChangeAspect="1"/>
          </p:cNvPicPr>
          <p:nvPr/>
        </p:nvPicPr>
        <p:blipFill>
          <a:blip r:embed="rId2"/>
          <a:stretch>
            <a:fillRect/>
          </a:stretch>
        </p:blipFill>
        <p:spPr>
          <a:xfrm>
            <a:off x="6055782" y="6173248"/>
            <a:ext cx="266700" cy="266700"/>
          </a:xfrm>
          <a:prstGeom prst="rect">
            <a:avLst/>
          </a:prstGeom>
        </p:spPr>
      </p:pic>
      <p:pic>
        <p:nvPicPr>
          <p:cNvPr id="6" name="Picture 5">
            <a:extLst>
              <a:ext uri="{FF2B5EF4-FFF2-40B4-BE49-F238E27FC236}">
                <a16:creationId xmlns:a16="http://schemas.microsoft.com/office/drawing/2014/main" id="{89807A1B-20DF-179E-16F0-DB8B27915C69}"/>
              </a:ext>
            </a:extLst>
          </p:cNvPr>
          <p:cNvPicPr>
            <a:picLocks noChangeAspect="1"/>
          </p:cNvPicPr>
          <p:nvPr/>
        </p:nvPicPr>
        <p:blipFill>
          <a:blip r:embed="rId3"/>
          <a:srcRect/>
          <a:stretch/>
        </p:blipFill>
        <p:spPr>
          <a:xfrm>
            <a:off x="9796913" y="6166584"/>
            <a:ext cx="268931" cy="268931"/>
          </a:xfrm>
          <a:prstGeom prst="rect">
            <a:avLst/>
          </a:prstGeom>
        </p:spPr>
      </p:pic>
      <p:pic>
        <p:nvPicPr>
          <p:cNvPr id="7" name="Picture 6">
            <a:extLst>
              <a:ext uri="{FF2B5EF4-FFF2-40B4-BE49-F238E27FC236}">
                <a16:creationId xmlns:a16="http://schemas.microsoft.com/office/drawing/2014/main" id="{52FDDA25-8E24-797D-483E-D63ADDED2E87}"/>
              </a:ext>
            </a:extLst>
          </p:cNvPr>
          <p:cNvPicPr>
            <a:picLocks noChangeAspect="1"/>
          </p:cNvPicPr>
          <p:nvPr/>
        </p:nvPicPr>
        <p:blipFill>
          <a:blip r:embed="rId4"/>
          <a:srcRect/>
          <a:stretch/>
        </p:blipFill>
        <p:spPr>
          <a:xfrm>
            <a:off x="10112736" y="6166584"/>
            <a:ext cx="268931" cy="268931"/>
          </a:xfrm>
          <a:prstGeom prst="rect">
            <a:avLst/>
          </a:prstGeom>
        </p:spPr>
      </p:pic>
      <p:pic>
        <p:nvPicPr>
          <p:cNvPr id="10" name="Picture 9">
            <a:extLst>
              <a:ext uri="{FF2B5EF4-FFF2-40B4-BE49-F238E27FC236}">
                <a16:creationId xmlns:a16="http://schemas.microsoft.com/office/drawing/2014/main" id="{51B53DB0-1B04-BA38-C224-24864717095E}"/>
              </a:ext>
            </a:extLst>
          </p:cNvPr>
          <p:cNvPicPr>
            <a:picLocks noChangeAspect="1"/>
          </p:cNvPicPr>
          <p:nvPr/>
        </p:nvPicPr>
        <p:blipFill>
          <a:blip r:embed="rId5"/>
          <a:srcRect/>
          <a:stretch/>
        </p:blipFill>
        <p:spPr>
          <a:xfrm>
            <a:off x="10728014" y="6166584"/>
            <a:ext cx="268931" cy="268931"/>
          </a:xfrm>
          <a:prstGeom prst="rect">
            <a:avLst/>
          </a:prstGeom>
        </p:spPr>
      </p:pic>
      <p:pic>
        <p:nvPicPr>
          <p:cNvPr id="11" name="Picture 10">
            <a:extLst>
              <a:ext uri="{FF2B5EF4-FFF2-40B4-BE49-F238E27FC236}">
                <a16:creationId xmlns:a16="http://schemas.microsoft.com/office/drawing/2014/main" id="{95ED3A94-8880-264C-48D6-65401C37954B}"/>
              </a:ext>
            </a:extLst>
          </p:cNvPr>
          <p:cNvPicPr>
            <a:picLocks noChangeAspect="1"/>
          </p:cNvPicPr>
          <p:nvPr/>
        </p:nvPicPr>
        <p:blipFill>
          <a:blip r:embed="rId6"/>
          <a:srcRect/>
          <a:stretch/>
        </p:blipFill>
        <p:spPr>
          <a:xfrm>
            <a:off x="10428559" y="6166584"/>
            <a:ext cx="268931" cy="268931"/>
          </a:xfrm>
          <a:prstGeom prst="rect">
            <a:avLst/>
          </a:prstGeom>
        </p:spPr>
      </p:pic>
      <p:sp>
        <p:nvSpPr>
          <p:cNvPr id="4" name="Rectangle 3">
            <a:extLst>
              <a:ext uri="{FF2B5EF4-FFF2-40B4-BE49-F238E27FC236}">
                <a16:creationId xmlns:a16="http://schemas.microsoft.com/office/drawing/2014/main" id="{3EB06A3F-2B07-8FF3-5EFB-5F75792255BB}"/>
              </a:ext>
            </a:extLst>
          </p:cNvPr>
          <p:cNvSpPr/>
          <p:nvPr/>
        </p:nvSpPr>
        <p:spPr>
          <a:xfrm>
            <a:off x="2317210" y="1441278"/>
            <a:ext cx="184731" cy="369332"/>
          </a:xfrm>
          <a:prstGeom prst="rect">
            <a:avLst/>
          </a:prstGeom>
        </p:spPr>
        <p:txBody>
          <a:bodyPr wrap="none" lIns="91440" tIns="45720" rIns="91440" bIns="45720" anchor="t">
            <a:spAutoFit/>
          </a:bodyPr>
          <a:lstStyle/>
          <a:p>
            <a:endParaRPr lang="en-US" dirty="0">
              <a:solidFill>
                <a:srgbClr val="C00000"/>
              </a:solidFill>
              <a:latin typeface="Arial Black" panose="020B0A04020102020204" pitchFamily="34" charset="0"/>
            </a:endParaRPr>
          </a:p>
        </p:txBody>
      </p:sp>
      <p:graphicFrame>
        <p:nvGraphicFramePr>
          <p:cNvPr id="3" name="Table 2">
            <a:extLst>
              <a:ext uri="{FF2B5EF4-FFF2-40B4-BE49-F238E27FC236}">
                <a16:creationId xmlns:a16="http://schemas.microsoft.com/office/drawing/2014/main" id="{8B6FCF52-84F7-13B5-BA09-2A1EAF875171}"/>
              </a:ext>
            </a:extLst>
          </p:cNvPr>
          <p:cNvGraphicFramePr>
            <a:graphicFrameLocks noGrp="1"/>
          </p:cNvGraphicFramePr>
          <p:nvPr>
            <p:extLst>
              <p:ext uri="{D42A27DB-BD31-4B8C-83A1-F6EECF244321}">
                <p14:modId xmlns:p14="http://schemas.microsoft.com/office/powerpoint/2010/main" val="4183240330"/>
              </p:ext>
            </p:extLst>
          </p:nvPr>
        </p:nvGraphicFramePr>
        <p:xfrm>
          <a:off x="1441268" y="2418113"/>
          <a:ext cx="9309463" cy="1445007"/>
        </p:xfrm>
        <a:graphic>
          <a:graphicData uri="http://schemas.openxmlformats.org/drawingml/2006/table">
            <a:tbl>
              <a:tblPr firstRow="1" bandRow="1">
                <a:tableStyleId>{5C22544A-7EE6-4342-B048-85BDC9FD1C3A}</a:tableStyleId>
              </a:tblPr>
              <a:tblGrid>
                <a:gridCol w="3071355">
                  <a:extLst>
                    <a:ext uri="{9D8B030D-6E8A-4147-A177-3AD203B41FA5}">
                      <a16:colId xmlns:a16="http://schemas.microsoft.com/office/drawing/2014/main" val="3141345819"/>
                    </a:ext>
                  </a:extLst>
                </a:gridCol>
                <a:gridCol w="3071355">
                  <a:extLst>
                    <a:ext uri="{9D8B030D-6E8A-4147-A177-3AD203B41FA5}">
                      <a16:colId xmlns:a16="http://schemas.microsoft.com/office/drawing/2014/main" val="1074100034"/>
                    </a:ext>
                  </a:extLst>
                </a:gridCol>
                <a:gridCol w="3166753">
                  <a:extLst>
                    <a:ext uri="{9D8B030D-6E8A-4147-A177-3AD203B41FA5}">
                      <a16:colId xmlns:a16="http://schemas.microsoft.com/office/drawing/2014/main" val="3803123363"/>
                    </a:ext>
                  </a:extLst>
                </a:gridCol>
              </a:tblGrid>
              <a:tr h="716988">
                <a:tc>
                  <a:txBody>
                    <a:bodyPr/>
                    <a:lstStyle/>
                    <a:p>
                      <a:pPr algn="ctr"/>
                      <a:r>
                        <a:rPr lang="en-US" dirty="0">
                          <a:latin typeface="Poppins"/>
                        </a:rPr>
                        <a:t>2026 Budgeted Headcount</a:t>
                      </a:r>
                    </a:p>
                  </a:txBody>
                  <a:tcPr>
                    <a:solidFill>
                      <a:srgbClr val="292E6C"/>
                    </a:solidFill>
                  </a:tcPr>
                </a:tc>
                <a:tc>
                  <a:txBody>
                    <a:bodyPr/>
                    <a:lstStyle/>
                    <a:p>
                      <a:pPr algn="ctr"/>
                      <a:r>
                        <a:rPr lang="en-US" dirty="0">
                          <a:latin typeface="Poppins"/>
                        </a:rPr>
                        <a:t>FTEs as of 1-30-26</a:t>
                      </a:r>
                    </a:p>
                  </a:txBody>
                  <a:tcPr>
                    <a:solidFill>
                      <a:srgbClr val="292E6C"/>
                    </a:solidFill>
                  </a:tcPr>
                </a:tc>
                <a:tc>
                  <a:txBody>
                    <a:bodyPr/>
                    <a:lstStyle/>
                    <a:p>
                      <a:pPr algn="ctr"/>
                      <a:r>
                        <a:rPr lang="en-US" dirty="0">
                          <a:latin typeface="Poppins"/>
                        </a:rPr>
                        <a:t>Current Vacancies</a:t>
                      </a:r>
                    </a:p>
                  </a:txBody>
                  <a:tcPr>
                    <a:solidFill>
                      <a:srgbClr val="292E6C"/>
                    </a:solidFill>
                  </a:tcPr>
                </a:tc>
                <a:extLst>
                  <a:ext uri="{0D108BD9-81ED-4DB2-BD59-A6C34878D82A}">
                    <a16:rowId xmlns:a16="http://schemas.microsoft.com/office/drawing/2014/main" val="1518979064"/>
                  </a:ext>
                </a:extLst>
              </a:tr>
              <a:tr h="728019">
                <a:tc>
                  <a:txBody>
                    <a:bodyPr/>
                    <a:lstStyle/>
                    <a:p>
                      <a:pPr algn="ctr"/>
                      <a:r>
                        <a:rPr lang="en-US" dirty="0">
                          <a:latin typeface="Poppins"/>
                        </a:rPr>
                        <a:t>103</a:t>
                      </a:r>
                    </a:p>
                  </a:txBody>
                  <a:tcPr>
                    <a:solidFill>
                      <a:schemeClr val="bg2">
                        <a:lumMod val="90000"/>
                      </a:schemeClr>
                    </a:solidFill>
                  </a:tcPr>
                </a:tc>
                <a:tc>
                  <a:txBody>
                    <a:bodyPr/>
                    <a:lstStyle/>
                    <a:p>
                      <a:pPr algn="ctr"/>
                      <a:r>
                        <a:rPr lang="en-US" dirty="0">
                          <a:latin typeface="Poppins"/>
                        </a:rPr>
                        <a:t>98</a:t>
                      </a:r>
                    </a:p>
                  </a:txBody>
                  <a:tcPr>
                    <a:solidFill>
                      <a:schemeClr val="bg2">
                        <a:lumMod val="90000"/>
                      </a:schemeClr>
                    </a:solidFill>
                  </a:tcPr>
                </a:tc>
                <a:tc>
                  <a:txBody>
                    <a:bodyPr/>
                    <a:lstStyle/>
                    <a:p>
                      <a:pPr algn="ctr"/>
                      <a:r>
                        <a:rPr lang="en-US" dirty="0">
                          <a:latin typeface="Poppins"/>
                        </a:rPr>
                        <a:t>5</a:t>
                      </a:r>
                    </a:p>
                  </a:txBody>
                  <a:tcPr>
                    <a:solidFill>
                      <a:schemeClr val="bg2">
                        <a:lumMod val="90000"/>
                      </a:schemeClr>
                    </a:solidFill>
                  </a:tcPr>
                </a:tc>
                <a:extLst>
                  <a:ext uri="{0D108BD9-81ED-4DB2-BD59-A6C34878D82A}">
                    <a16:rowId xmlns:a16="http://schemas.microsoft.com/office/drawing/2014/main" val="750832401"/>
                  </a:ext>
                </a:extLst>
              </a:tr>
            </a:tbl>
          </a:graphicData>
        </a:graphic>
      </p:graphicFrame>
      <p:sp>
        <p:nvSpPr>
          <p:cNvPr id="15" name="TextBox 14">
            <a:extLst>
              <a:ext uri="{FF2B5EF4-FFF2-40B4-BE49-F238E27FC236}">
                <a16:creationId xmlns:a16="http://schemas.microsoft.com/office/drawing/2014/main" id="{864C66D0-6838-AD1B-D184-8DD3AC4E6A08}"/>
              </a:ext>
            </a:extLst>
          </p:cNvPr>
          <p:cNvSpPr txBox="1"/>
          <p:nvPr/>
        </p:nvSpPr>
        <p:spPr>
          <a:xfrm>
            <a:off x="1371146" y="1351236"/>
            <a:ext cx="935686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Poppins"/>
              </a:rPr>
              <a:t>The City Law Department is divided into two divisions (criminal and civil) and two specialty areas (ethics and accountability). Staffing includes attorneys, paralegals, legal secretaries, investigators, claims examiners, clerks, and administrative assistants. Law Department headcount also includes Mayor’s Police Accountability Team (4)</a:t>
            </a:r>
          </a:p>
        </p:txBody>
      </p:sp>
    </p:spTree>
    <p:extLst>
      <p:ext uri="{BB962C8B-B14F-4D97-AF65-F5344CB8AC3E}">
        <p14:creationId xmlns:p14="http://schemas.microsoft.com/office/powerpoint/2010/main" val="2583118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 xmlns="6c9b9464-d728-4f41-b097-d14b02e46538" xsi:nil="true"/>
    <i5d3df756f504005a7faa4ae06702365 xmlns="6c9b9464-d728-4f41-b097-d14b02e46538">
      <Terms xmlns="http://schemas.microsoft.com/office/infopath/2007/PartnerControls"/>
    </i5d3df756f504005a7faa4ae06702365>
    <lcf76f155ced4ddcb4097134ff3c332f xmlns="6c9b9464-d728-4f41-b097-d14b02e46538">
      <Terms xmlns="http://schemas.microsoft.com/office/infopath/2007/PartnerControls"/>
    </lcf76f155ced4ddcb4097134ff3c332f>
    <TaxCatchAll xmlns="b5491630-03e6-4ae5-9020-7a351d78027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62C61B64828847B8CB217894ED105C" ma:contentTypeVersion="17" ma:contentTypeDescription="Create a new document." ma:contentTypeScope="" ma:versionID="022636f77e0e1fc59c32ecd415f66469">
  <xsd:schema xmlns:xsd="http://www.w3.org/2001/XMLSchema" xmlns:xs="http://www.w3.org/2001/XMLSchema" xmlns:p="http://schemas.microsoft.com/office/2006/metadata/properties" xmlns:ns2="6c9b9464-d728-4f41-b097-d14b02e46538" xmlns:ns3="b5491630-03e6-4ae5-9020-7a351d78027f" targetNamespace="http://schemas.microsoft.com/office/2006/metadata/properties" ma:root="true" ma:fieldsID="3e14be611eaa0dd938d55a0ea25e2e6b" ns2:_="" ns3:_="">
    <xsd:import namespace="6c9b9464-d728-4f41-b097-d14b02e46538"/>
    <xsd:import namespace="b5491630-03e6-4ae5-9020-7a351d78027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3:TaxCatchAll" minOccurs="0"/>
                <xsd:element ref="ns2:MediaServiceGenerationTime" minOccurs="0"/>
                <xsd:element ref="ns2:MediaServiceEventHashCode" minOccurs="0"/>
                <xsd:element ref="ns2:MediaServiceOCR" minOccurs="0"/>
                <xsd:element ref="ns2:MediaLengthInSeconds" minOccurs="0"/>
                <xsd:element ref="ns2:i5d3df756f504005a7faa4ae06702365" minOccurs="0"/>
                <xsd:element ref="ns2:lcf76f155ced4ddcb4097134ff3c332f" minOccurs="0"/>
                <xsd:element ref="ns2:Des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9b9464-d728-4f41-b097-d14b02e465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i5d3df756f504005a7faa4ae06702365" ma:index="19" nillable="true" ma:taxonomy="true" ma:internalName="i5d3df756f504005a7faa4ae06702365" ma:taxonomyFieldName="Tags" ma:displayName="Tags" ma:default="" ma:fieldId="{25d3df75-6f50-4005-a7fa-a4ae06702365}" ma:sspId="88d945d2-e7d3-4994-92bb-d3ddaaf78725" ma:termSetId="8ed8c9ea-7052-4c1d-a4d7-b9c10bffea6f" ma:anchorId="00000000-0000-0000-0000-000000000000" ma:open="true" ma:isKeyword="false">
      <xsd:complexType>
        <xsd:sequence>
          <xsd:element ref="pc:Terms" minOccurs="0" maxOccurs="1"/>
        </xsd:sequence>
      </xsd:complex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8d945d2-e7d3-4994-92bb-d3ddaaf78725" ma:termSetId="09814cd3-568e-fe90-9814-8d621ff8fb84" ma:anchorId="fba54fb3-c3e1-fe81-a776-ca4b69148c4d" ma:open="true" ma:isKeyword="false">
      <xsd:complexType>
        <xsd:sequence>
          <xsd:element ref="pc:Terms" minOccurs="0" maxOccurs="1"/>
        </xsd:sequence>
      </xsd:complexType>
    </xsd:element>
    <xsd:element name="Desc" ma:index="22" nillable="true" ma:displayName="Overview" ma:description="Overview of data source" ma:format="Dropdown" ma:internalName="Desc">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491630-03e6-4ae5-9020-7a351d78027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e8d5b8b4-c2d9-4b28-89ab-74ca54911ede}" ma:internalName="TaxCatchAll" ma:showField="CatchAllData" ma:web="b5491630-03e6-4ae5-9020-7a351d7802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D0F36-4F37-41DF-9A00-8895377636F0}">
  <ds:schemaRefs>
    <ds:schemaRef ds:uri="http://purl.org/dc/elements/1.1/"/>
    <ds:schemaRef ds:uri="http://schemas.microsoft.com/office/2006/metadata/properties"/>
    <ds:schemaRef ds:uri="http://schemas.microsoft.com/sharepoint/v3"/>
    <ds:schemaRef ds:uri="http://purl.org/dc/terms/"/>
    <ds:schemaRef ds:uri="d1d341a7-2373-458b-a657-4f4918e7b081"/>
    <ds:schemaRef ds:uri="79f552da-98de-41b2-8d4a-b94332bb2aa9"/>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6c9b9464-d728-4f41-b097-d14b02e46538"/>
    <ds:schemaRef ds:uri="b5491630-03e6-4ae5-9020-7a351d78027f"/>
  </ds:schemaRefs>
</ds:datastoreItem>
</file>

<file path=customXml/itemProps2.xml><?xml version="1.0" encoding="utf-8"?>
<ds:datastoreItem xmlns:ds="http://schemas.openxmlformats.org/officeDocument/2006/customXml" ds:itemID="{876B6CFA-F22E-4EBA-930F-F0EFCA7DF0AF}">
  <ds:schemaRefs>
    <ds:schemaRef ds:uri="http://schemas.microsoft.com/sharepoint/v3/contenttype/forms"/>
  </ds:schemaRefs>
</ds:datastoreItem>
</file>

<file path=customXml/itemProps3.xml><?xml version="1.0" encoding="utf-8"?>
<ds:datastoreItem xmlns:ds="http://schemas.openxmlformats.org/officeDocument/2006/customXml" ds:itemID="{F44736B4-7237-4FE0-BAE1-CC88E79E9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9b9464-d728-4f41-b097-d14b02e46538"/>
    <ds:schemaRef ds:uri="b5491630-03e6-4ae5-9020-7a351d780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16042</TotalTime>
  <Words>872</Words>
  <Application>Microsoft Office PowerPoint</Application>
  <PresentationFormat>Widescreen</PresentationFormat>
  <Paragraphs>109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DiPlacido, Taylor</dc:creator>
  <cp:lastModifiedBy>Griffin, Mark</cp:lastModifiedBy>
  <cp:revision>269</cp:revision>
  <cp:lastPrinted>2024-09-09T15:53:51Z</cp:lastPrinted>
  <dcterms:created xsi:type="dcterms:W3CDTF">2023-10-24T14:26:04Z</dcterms:created>
  <dcterms:modified xsi:type="dcterms:W3CDTF">2026-02-17T15:13:38Z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0x0101008C62C61B64828847B8CB217894ED105C</vt:lpwstr>
  </property>
</Properties>
</file>